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7"/>
  </p:notesMasterIdLst>
  <p:handoutMasterIdLst>
    <p:handoutMasterId r:id="rId28"/>
  </p:handoutMasterIdLst>
  <p:sldIdLst>
    <p:sldId id="256" r:id="rId2"/>
    <p:sldId id="293" r:id="rId3"/>
    <p:sldId id="273" r:id="rId4"/>
    <p:sldId id="261" r:id="rId5"/>
    <p:sldId id="262" r:id="rId6"/>
    <p:sldId id="263" r:id="rId7"/>
    <p:sldId id="265" r:id="rId8"/>
    <p:sldId id="266" r:id="rId9"/>
    <p:sldId id="268" r:id="rId10"/>
    <p:sldId id="267" r:id="rId11"/>
    <p:sldId id="269" r:id="rId12"/>
    <p:sldId id="284" r:id="rId13"/>
    <p:sldId id="285" r:id="rId14"/>
    <p:sldId id="286" r:id="rId15"/>
    <p:sldId id="294" r:id="rId16"/>
    <p:sldId id="291" r:id="rId17"/>
    <p:sldId id="292" r:id="rId18"/>
    <p:sldId id="296" r:id="rId19"/>
    <p:sldId id="297" r:id="rId20"/>
    <p:sldId id="277" r:id="rId21"/>
    <p:sldId id="282" r:id="rId22"/>
    <p:sldId id="283" r:id="rId23"/>
    <p:sldId id="279" r:id="rId24"/>
    <p:sldId id="290" r:id="rId25"/>
    <p:sldId id="298" r:id="rId26"/>
  </p:sldIdLst>
  <p:sldSz cx="9144000" cy="6858000" type="screen4x3"/>
  <p:notesSz cx="6858000" cy="9296400"/>
  <p:defaultTextStyle>
    <a:defPPr>
      <a:defRPr lang="en-US"/>
    </a:defPPr>
    <a:lvl1pPr algn="l" rtl="0" eaLnBrk="0" fontAlgn="base" hangingPunct="0">
      <a:spcBef>
        <a:spcPct val="0"/>
      </a:spcBef>
      <a:spcAft>
        <a:spcPct val="0"/>
      </a:spcAft>
      <a:defRPr sz="16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6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6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6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600" kern="1200">
        <a:solidFill>
          <a:schemeClr val="tx1"/>
        </a:solidFill>
        <a:latin typeface="Times New Roman" panose="02020603050405020304" pitchFamily="18" charset="0"/>
        <a:ea typeface="+mn-ea"/>
        <a:cs typeface="+mn-cs"/>
      </a:defRPr>
    </a:lvl5pPr>
    <a:lvl6pPr marL="2286000" algn="l" defTabSz="914400" rtl="0" eaLnBrk="1" latinLnBrk="0" hangingPunct="1">
      <a:defRPr sz="1600" kern="1200">
        <a:solidFill>
          <a:schemeClr val="tx1"/>
        </a:solidFill>
        <a:latin typeface="Times New Roman" panose="02020603050405020304" pitchFamily="18" charset="0"/>
        <a:ea typeface="+mn-ea"/>
        <a:cs typeface="+mn-cs"/>
      </a:defRPr>
    </a:lvl6pPr>
    <a:lvl7pPr marL="2743200" algn="l" defTabSz="914400" rtl="0" eaLnBrk="1" latinLnBrk="0" hangingPunct="1">
      <a:defRPr sz="1600" kern="1200">
        <a:solidFill>
          <a:schemeClr val="tx1"/>
        </a:solidFill>
        <a:latin typeface="Times New Roman" panose="02020603050405020304" pitchFamily="18" charset="0"/>
        <a:ea typeface="+mn-ea"/>
        <a:cs typeface="+mn-cs"/>
      </a:defRPr>
    </a:lvl7pPr>
    <a:lvl8pPr marL="3200400" algn="l" defTabSz="914400" rtl="0" eaLnBrk="1" latinLnBrk="0" hangingPunct="1">
      <a:defRPr sz="1600" kern="1200">
        <a:solidFill>
          <a:schemeClr val="tx1"/>
        </a:solidFill>
        <a:latin typeface="Times New Roman" panose="02020603050405020304" pitchFamily="18" charset="0"/>
        <a:ea typeface="+mn-ea"/>
        <a:cs typeface="+mn-cs"/>
      </a:defRPr>
    </a:lvl8pPr>
    <a:lvl9pPr marL="3657600" algn="l" defTabSz="914400" rtl="0" eaLnBrk="1" latinLnBrk="0" hangingPunct="1">
      <a:defRPr sz="16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33"/>
    <a:srgbClr val="FF6633"/>
    <a:srgbClr val="A50021"/>
    <a:srgbClr val="0000FF"/>
    <a:srgbClr val="FFFF66"/>
    <a:srgbClr val="336600"/>
    <a:srgbClr val="FF99CC"/>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26" autoAdjust="0"/>
    <p:restoredTop sz="90929"/>
  </p:normalViewPr>
  <p:slideViewPr>
    <p:cSldViewPr>
      <p:cViewPr varScale="1">
        <p:scale>
          <a:sx n="71" d="100"/>
          <a:sy n="71" d="100"/>
        </p:scale>
        <p:origin x="14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9050"/>
            <a:ext cx="2971800" cy="463550"/>
          </a:xfrm>
          <a:prstGeom prst="rect">
            <a:avLst/>
          </a:prstGeom>
          <a:noFill/>
          <a:ln w="9525">
            <a:noFill/>
            <a:miter lim="800000"/>
            <a:headEnd/>
            <a:tailEnd/>
          </a:ln>
          <a:effectLst/>
        </p:spPr>
        <p:txBody>
          <a:bodyPr vert="horz" wrap="square" lIns="18791" tIns="0" rIns="18791" bIns="0" numCol="1" anchor="t" anchorCtr="0" compatLnSpc="1">
            <a:prstTxWarp prst="textNoShape">
              <a:avLst/>
            </a:prstTxWarp>
          </a:bodyPr>
          <a:lstStyle>
            <a:lvl1pPr defTabSz="923925">
              <a:defRPr sz="1000" i="1"/>
            </a:lvl1pPr>
          </a:lstStyle>
          <a:p>
            <a:pPr>
              <a:defRPr/>
            </a:pPr>
            <a:endParaRPr lang="en-US" altLang="zh-TW"/>
          </a:p>
        </p:txBody>
      </p:sp>
      <p:sp>
        <p:nvSpPr>
          <p:cNvPr id="2051" name="Rectangle 3"/>
          <p:cNvSpPr>
            <a:spLocks noGrp="1" noChangeArrowheads="1"/>
          </p:cNvSpPr>
          <p:nvPr>
            <p:ph type="dt" idx="1"/>
          </p:nvPr>
        </p:nvSpPr>
        <p:spPr bwMode="auto">
          <a:xfrm>
            <a:off x="3886200" y="19050"/>
            <a:ext cx="2971800" cy="463550"/>
          </a:xfrm>
          <a:prstGeom prst="rect">
            <a:avLst/>
          </a:prstGeom>
          <a:noFill/>
          <a:ln w="9525">
            <a:noFill/>
            <a:miter lim="800000"/>
            <a:headEnd/>
            <a:tailEnd/>
          </a:ln>
          <a:effectLst/>
        </p:spPr>
        <p:txBody>
          <a:bodyPr vert="horz" wrap="square" lIns="18791" tIns="0" rIns="18791" bIns="0" numCol="1" anchor="t" anchorCtr="0" compatLnSpc="1">
            <a:prstTxWarp prst="textNoShape">
              <a:avLst/>
            </a:prstTxWarp>
          </a:bodyPr>
          <a:lstStyle>
            <a:lvl1pPr algn="r" defTabSz="923925">
              <a:defRPr sz="1000" i="1"/>
            </a:lvl1pPr>
          </a:lstStyle>
          <a:p>
            <a:pPr>
              <a:defRPr/>
            </a:pPr>
            <a:endParaRPr lang="en-US" altLang="zh-TW"/>
          </a:p>
        </p:txBody>
      </p:sp>
      <p:sp>
        <p:nvSpPr>
          <p:cNvPr id="2052" name="Rectangle 4"/>
          <p:cNvSpPr>
            <a:spLocks noGrp="1" noRot="1" noChangeAspect="1" noChangeArrowheads="1" noTextEdit="1"/>
          </p:cNvSpPr>
          <p:nvPr>
            <p:ph type="sldImg" idx="2"/>
          </p:nvPr>
        </p:nvSpPr>
        <p:spPr bwMode="auto">
          <a:xfrm>
            <a:off x="1122363" y="717550"/>
            <a:ext cx="4614862" cy="3460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416425"/>
            <a:ext cx="5029200" cy="4168775"/>
          </a:xfrm>
          <a:prstGeom prst="rect">
            <a:avLst/>
          </a:prstGeom>
          <a:noFill/>
          <a:ln w="9525">
            <a:noFill/>
            <a:miter lim="800000"/>
            <a:headEnd/>
            <a:tailEnd/>
          </a:ln>
          <a:effectLst/>
        </p:spPr>
        <p:txBody>
          <a:bodyPr vert="horz" wrap="square" lIns="92388" tIns="45412" rIns="92388" bIns="4541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8813800"/>
            <a:ext cx="2971800" cy="463550"/>
          </a:xfrm>
          <a:prstGeom prst="rect">
            <a:avLst/>
          </a:prstGeom>
          <a:noFill/>
          <a:ln w="9525">
            <a:noFill/>
            <a:miter lim="800000"/>
            <a:headEnd/>
            <a:tailEnd/>
          </a:ln>
          <a:effectLst/>
        </p:spPr>
        <p:txBody>
          <a:bodyPr vert="horz" wrap="square" lIns="18791" tIns="0" rIns="18791" bIns="0" numCol="1" anchor="b" anchorCtr="0" compatLnSpc="1">
            <a:prstTxWarp prst="textNoShape">
              <a:avLst/>
            </a:prstTxWarp>
          </a:bodyPr>
          <a:lstStyle>
            <a:lvl1pPr defTabSz="923925">
              <a:defRPr sz="1000" i="1"/>
            </a:lvl1pPr>
          </a:lstStyle>
          <a:p>
            <a:pPr>
              <a:defRPr/>
            </a:pPr>
            <a:endParaRPr lang="en-US" altLang="zh-TW"/>
          </a:p>
        </p:txBody>
      </p:sp>
      <p:sp>
        <p:nvSpPr>
          <p:cNvPr id="2055" name="Rectangle 7"/>
          <p:cNvSpPr>
            <a:spLocks noGrp="1" noChangeArrowheads="1"/>
          </p:cNvSpPr>
          <p:nvPr>
            <p:ph type="sldNum" sz="quarter" idx="5"/>
          </p:nvPr>
        </p:nvSpPr>
        <p:spPr bwMode="auto">
          <a:xfrm>
            <a:off x="3886200" y="8813800"/>
            <a:ext cx="2971800" cy="463550"/>
          </a:xfrm>
          <a:prstGeom prst="rect">
            <a:avLst/>
          </a:prstGeom>
          <a:noFill/>
          <a:ln w="9525">
            <a:noFill/>
            <a:miter lim="800000"/>
            <a:headEnd/>
            <a:tailEnd/>
          </a:ln>
          <a:effectLst/>
        </p:spPr>
        <p:txBody>
          <a:bodyPr vert="horz" wrap="square" lIns="18791" tIns="0" rIns="18791" bIns="0" numCol="1" anchor="b" anchorCtr="0" compatLnSpc="1">
            <a:prstTxWarp prst="textNoShape">
              <a:avLst/>
            </a:prstTxWarp>
          </a:bodyPr>
          <a:lstStyle>
            <a:lvl1pPr algn="r" defTabSz="923925">
              <a:defRPr sz="1000" i="1"/>
            </a:lvl1pPr>
          </a:lstStyle>
          <a:p>
            <a:pPr>
              <a:defRPr/>
            </a:pPr>
            <a:fld id="{B800B899-255C-4BDA-BAB7-76507CB32F1F}" type="slidenum">
              <a:rPr lang="en-US" altLang="zh-TW"/>
              <a:pPr>
                <a:defRPr/>
              </a:pPr>
              <a:t>‹#›</a:t>
            </a:fld>
            <a:endParaRPr lang="en-US" altLang="zh-TW"/>
          </a:p>
        </p:txBody>
      </p:sp>
    </p:spTree>
    <p:extLst>
      <p:ext uri="{BB962C8B-B14F-4D97-AF65-F5344CB8AC3E}">
        <p14:creationId xmlns:p14="http://schemas.microsoft.com/office/powerpoint/2010/main" val="2459904480"/>
      </p:ext>
    </p:extLst>
  </p:cSld>
  <p:clrMap bg1="lt1" tx1="dk1" bg2="lt2" tx2="dk2" accent1="accent1" accent2="accent2" accent3="accent3" accent4="accent4" accent5="accent5" accent6="accent6" hlink="hlink" folHlink="folHlink"/>
  <p:notesStyle>
    <a:lvl1pPr algn="l" defTabSz="936625" rtl="0" eaLnBrk="0" fontAlgn="base" hangingPunct="0">
      <a:spcBef>
        <a:spcPct val="30000"/>
      </a:spcBef>
      <a:spcAft>
        <a:spcPct val="0"/>
      </a:spcAft>
      <a:defRPr sz="1200" kern="1200">
        <a:solidFill>
          <a:schemeClr val="tx1"/>
        </a:solidFill>
        <a:latin typeface="Times New Roman" charset="0"/>
        <a:ea typeface="+mn-ea"/>
        <a:cs typeface="+mn-cs"/>
      </a:defRPr>
    </a:lvl1pPr>
    <a:lvl2pPr marL="461963" algn="l" defTabSz="936625" rtl="0" eaLnBrk="0" fontAlgn="base" hangingPunct="0">
      <a:spcBef>
        <a:spcPct val="30000"/>
      </a:spcBef>
      <a:spcAft>
        <a:spcPct val="0"/>
      </a:spcAft>
      <a:defRPr sz="1200" kern="1200">
        <a:solidFill>
          <a:schemeClr val="tx1"/>
        </a:solidFill>
        <a:latin typeface="Times New Roman" charset="0"/>
        <a:ea typeface="+mn-ea"/>
        <a:cs typeface="+mn-cs"/>
      </a:defRPr>
    </a:lvl2pPr>
    <a:lvl3pPr marL="925513" algn="l" defTabSz="936625" rtl="0" eaLnBrk="0" fontAlgn="base" hangingPunct="0">
      <a:spcBef>
        <a:spcPct val="30000"/>
      </a:spcBef>
      <a:spcAft>
        <a:spcPct val="0"/>
      </a:spcAft>
      <a:defRPr sz="1200" kern="1200">
        <a:solidFill>
          <a:schemeClr val="tx1"/>
        </a:solidFill>
        <a:latin typeface="Times New Roman" charset="0"/>
        <a:ea typeface="+mn-ea"/>
        <a:cs typeface="+mn-cs"/>
      </a:defRPr>
    </a:lvl3pPr>
    <a:lvl4pPr marL="1387475" algn="l" defTabSz="936625" rtl="0" eaLnBrk="0" fontAlgn="base" hangingPunct="0">
      <a:spcBef>
        <a:spcPct val="30000"/>
      </a:spcBef>
      <a:spcAft>
        <a:spcPct val="0"/>
      </a:spcAft>
      <a:defRPr sz="1200" kern="1200">
        <a:solidFill>
          <a:schemeClr val="tx1"/>
        </a:solidFill>
        <a:latin typeface="Times New Roman" charset="0"/>
        <a:ea typeface="+mn-ea"/>
        <a:cs typeface="+mn-cs"/>
      </a:defRPr>
    </a:lvl4pPr>
    <a:lvl5pPr marL="1851025" algn="l" defTabSz="936625"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1600">
                <a:solidFill>
                  <a:schemeClr val="tx1"/>
                </a:solidFill>
                <a:latin typeface="Times New Roman" panose="02020603050405020304" pitchFamily="18" charset="0"/>
              </a:defRPr>
            </a:lvl1pPr>
            <a:lvl2pPr marL="742950" indent="-285750" defTabSz="923925">
              <a:defRPr sz="1600">
                <a:solidFill>
                  <a:schemeClr val="tx1"/>
                </a:solidFill>
                <a:latin typeface="Times New Roman" panose="02020603050405020304" pitchFamily="18" charset="0"/>
              </a:defRPr>
            </a:lvl2pPr>
            <a:lvl3pPr marL="1143000" indent="-228600" defTabSz="923925">
              <a:defRPr sz="1600">
                <a:solidFill>
                  <a:schemeClr val="tx1"/>
                </a:solidFill>
                <a:latin typeface="Times New Roman" panose="02020603050405020304" pitchFamily="18" charset="0"/>
              </a:defRPr>
            </a:lvl3pPr>
            <a:lvl4pPr marL="1600200" indent="-228600" defTabSz="923925">
              <a:defRPr sz="1600">
                <a:solidFill>
                  <a:schemeClr val="tx1"/>
                </a:solidFill>
                <a:latin typeface="Times New Roman" panose="02020603050405020304" pitchFamily="18" charset="0"/>
              </a:defRPr>
            </a:lvl4pPr>
            <a:lvl5pPr marL="2057400" indent="-228600" defTabSz="923925">
              <a:defRPr sz="1600">
                <a:solidFill>
                  <a:schemeClr val="tx1"/>
                </a:solidFill>
                <a:latin typeface="Times New Roman" panose="02020603050405020304" pitchFamily="18" charset="0"/>
              </a:defRPr>
            </a:lvl5pPr>
            <a:lvl6pPr marL="2514600" indent="-228600" defTabSz="923925"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23925"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23925"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23925" eaLnBrk="0" fontAlgn="base" hangingPunct="0">
              <a:spcBef>
                <a:spcPct val="0"/>
              </a:spcBef>
              <a:spcAft>
                <a:spcPct val="0"/>
              </a:spcAft>
              <a:defRPr sz="1600">
                <a:solidFill>
                  <a:schemeClr val="tx1"/>
                </a:solidFill>
                <a:latin typeface="Times New Roman" panose="02020603050405020304" pitchFamily="18" charset="0"/>
              </a:defRPr>
            </a:lvl9pPr>
          </a:lstStyle>
          <a:p>
            <a:fld id="{9F100364-47E5-45A4-9FA3-C2012F66D674}" type="slidenum">
              <a:rPr lang="en-US" altLang="zh-TW" sz="1000" smtClean="0"/>
              <a:pPr/>
              <a:t>1</a:t>
            </a:fld>
            <a:endParaRPr lang="en-US" altLang="zh-TW" sz="1000" smtClean="0"/>
          </a:p>
        </p:txBody>
      </p:sp>
      <p:sp>
        <p:nvSpPr>
          <p:cNvPr id="4099" name="Rectangle 2"/>
          <p:cNvSpPr>
            <a:spLocks noGrp="1" noRot="1" noChangeAspect="1" noChangeArrowheads="1" noTextEdit="1"/>
          </p:cNvSpPr>
          <p:nvPr>
            <p:ph type="sldImg"/>
          </p:nvPr>
        </p:nvSpPr>
        <p:spPr>
          <a:ln cap="flat"/>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ndParaRPr>
          </a:p>
        </p:txBody>
      </p:sp>
    </p:spTree>
    <p:extLst>
      <p:ext uri="{BB962C8B-B14F-4D97-AF65-F5344CB8AC3E}">
        <p14:creationId xmlns:p14="http://schemas.microsoft.com/office/powerpoint/2010/main" val="218653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latin typeface="Times New Roman" panose="02020603050405020304" pitchFamily="18" charset="0"/>
            </a:endParaRP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1600">
                <a:solidFill>
                  <a:schemeClr val="tx1"/>
                </a:solidFill>
                <a:latin typeface="Times New Roman" panose="02020603050405020304" pitchFamily="18" charset="0"/>
              </a:defRPr>
            </a:lvl1pPr>
            <a:lvl2pPr marL="742950" indent="-285750" defTabSz="923925">
              <a:defRPr sz="1600">
                <a:solidFill>
                  <a:schemeClr val="tx1"/>
                </a:solidFill>
                <a:latin typeface="Times New Roman" panose="02020603050405020304" pitchFamily="18" charset="0"/>
              </a:defRPr>
            </a:lvl2pPr>
            <a:lvl3pPr marL="1143000" indent="-228600" defTabSz="923925">
              <a:defRPr sz="1600">
                <a:solidFill>
                  <a:schemeClr val="tx1"/>
                </a:solidFill>
                <a:latin typeface="Times New Roman" panose="02020603050405020304" pitchFamily="18" charset="0"/>
              </a:defRPr>
            </a:lvl3pPr>
            <a:lvl4pPr marL="1600200" indent="-228600" defTabSz="923925">
              <a:defRPr sz="1600">
                <a:solidFill>
                  <a:schemeClr val="tx1"/>
                </a:solidFill>
                <a:latin typeface="Times New Roman" panose="02020603050405020304" pitchFamily="18" charset="0"/>
              </a:defRPr>
            </a:lvl4pPr>
            <a:lvl5pPr marL="2057400" indent="-228600" defTabSz="923925">
              <a:defRPr sz="1600">
                <a:solidFill>
                  <a:schemeClr val="tx1"/>
                </a:solidFill>
                <a:latin typeface="Times New Roman" panose="02020603050405020304" pitchFamily="18" charset="0"/>
              </a:defRPr>
            </a:lvl5pPr>
            <a:lvl6pPr marL="2514600" indent="-228600" defTabSz="923925"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23925"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23925"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23925" eaLnBrk="0" fontAlgn="base" hangingPunct="0">
              <a:spcBef>
                <a:spcPct val="0"/>
              </a:spcBef>
              <a:spcAft>
                <a:spcPct val="0"/>
              </a:spcAft>
              <a:defRPr sz="1600">
                <a:solidFill>
                  <a:schemeClr val="tx1"/>
                </a:solidFill>
                <a:latin typeface="Times New Roman" panose="02020603050405020304" pitchFamily="18" charset="0"/>
              </a:defRPr>
            </a:lvl9pPr>
          </a:lstStyle>
          <a:p>
            <a:fld id="{7BC9EA31-2CD0-4F58-B65A-E9D946F7DB9C}" type="slidenum">
              <a:rPr lang="en-US" altLang="zh-TW" sz="1000" smtClean="0"/>
              <a:pPr/>
              <a:t>3</a:t>
            </a:fld>
            <a:endParaRPr lang="en-US" altLang="zh-TW" sz="1000" smtClean="0"/>
          </a:p>
        </p:txBody>
      </p:sp>
    </p:spTree>
    <p:extLst>
      <p:ext uri="{BB962C8B-B14F-4D97-AF65-F5344CB8AC3E}">
        <p14:creationId xmlns:p14="http://schemas.microsoft.com/office/powerpoint/2010/main" val="429399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latin typeface="Times New Roman" panose="02020603050405020304" pitchFamily="18"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1600">
                <a:solidFill>
                  <a:schemeClr val="tx1"/>
                </a:solidFill>
                <a:latin typeface="Times New Roman" panose="02020603050405020304" pitchFamily="18" charset="0"/>
              </a:defRPr>
            </a:lvl1pPr>
            <a:lvl2pPr marL="742950" indent="-285750" defTabSz="923925">
              <a:defRPr sz="1600">
                <a:solidFill>
                  <a:schemeClr val="tx1"/>
                </a:solidFill>
                <a:latin typeface="Times New Roman" panose="02020603050405020304" pitchFamily="18" charset="0"/>
              </a:defRPr>
            </a:lvl2pPr>
            <a:lvl3pPr marL="1143000" indent="-228600" defTabSz="923925">
              <a:defRPr sz="1600">
                <a:solidFill>
                  <a:schemeClr val="tx1"/>
                </a:solidFill>
                <a:latin typeface="Times New Roman" panose="02020603050405020304" pitchFamily="18" charset="0"/>
              </a:defRPr>
            </a:lvl3pPr>
            <a:lvl4pPr marL="1600200" indent="-228600" defTabSz="923925">
              <a:defRPr sz="1600">
                <a:solidFill>
                  <a:schemeClr val="tx1"/>
                </a:solidFill>
                <a:latin typeface="Times New Roman" panose="02020603050405020304" pitchFamily="18" charset="0"/>
              </a:defRPr>
            </a:lvl4pPr>
            <a:lvl5pPr marL="2057400" indent="-228600" defTabSz="923925">
              <a:defRPr sz="1600">
                <a:solidFill>
                  <a:schemeClr val="tx1"/>
                </a:solidFill>
                <a:latin typeface="Times New Roman" panose="02020603050405020304" pitchFamily="18" charset="0"/>
              </a:defRPr>
            </a:lvl5pPr>
            <a:lvl6pPr marL="2514600" indent="-228600" defTabSz="923925"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23925"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23925"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23925" eaLnBrk="0" fontAlgn="base" hangingPunct="0">
              <a:spcBef>
                <a:spcPct val="0"/>
              </a:spcBef>
              <a:spcAft>
                <a:spcPct val="0"/>
              </a:spcAft>
              <a:defRPr sz="1600">
                <a:solidFill>
                  <a:schemeClr val="tx1"/>
                </a:solidFill>
                <a:latin typeface="Times New Roman" panose="02020603050405020304" pitchFamily="18" charset="0"/>
              </a:defRPr>
            </a:lvl9pPr>
          </a:lstStyle>
          <a:p>
            <a:fld id="{12C709D9-4376-456D-99B3-05AC4B90CFEF}" type="slidenum">
              <a:rPr lang="en-US" altLang="zh-TW" sz="1000" smtClean="0"/>
              <a:pPr/>
              <a:t>5</a:t>
            </a:fld>
            <a:endParaRPr lang="en-US" altLang="zh-TW" sz="1000" smtClean="0"/>
          </a:p>
        </p:txBody>
      </p:sp>
    </p:spTree>
    <p:extLst>
      <p:ext uri="{BB962C8B-B14F-4D97-AF65-F5344CB8AC3E}">
        <p14:creationId xmlns:p14="http://schemas.microsoft.com/office/powerpoint/2010/main" val="287922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latin typeface="Times New Roman" panose="02020603050405020304" pitchFamily="18" charset="0"/>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sz="1600">
                <a:solidFill>
                  <a:schemeClr val="tx1"/>
                </a:solidFill>
                <a:latin typeface="Times New Roman" panose="02020603050405020304" pitchFamily="18" charset="0"/>
              </a:defRPr>
            </a:lvl1pPr>
            <a:lvl2pPr marL="742950" indent="-285750" defTabSz="923925">
              <a:defRPr sz="1600">
                <a:solidFill>
                  <a:schemeClr val="tx1"/>
                </a:solidFill>
                <a:latin typeface="Times New Roman" panose="02020603050405020304" pitchFamily="18" charset="0"/>
              </a:defRPr>
            </a:lvl2pPr>
            <a:lvl3pPr marL="1143000" indent="-228600" defTabSz="923925">
              <a:defRPr sz="1600">
                <a:solidFill>
                  <a:schemeClr val="tx1"/>
                </a:solidFill>
                <a:latin typeface="Times New Roman" panose="02020603050405020304" pitchFamily="18" charset="0"/>
              </a:defRPr>
            </a:lvl3pPr>
            <a:lvl4pPr marL="1600200" indent="-228600" defTabSz="923925">
              <a:defRPr sz="1600">
                <a:solidFill>
                  <a:schemeClr val="tx1"/>
                </a:solidFill>
                <a:latin typeface="Times New Roman" panose="02020603050405020304" pitchFamily="18" charset="0"/>
              </a:defRPr>
            </a:lvl4pPr>
            <a:lvl5pPr marL="2057400" indent="-228600" defTabSz="923925">
              <a:defRPr sz="1600">
                <a:solidFill>
                  <a:schemeClr val="tx1"/>
                </a:solidFill>
                <a:latin typeface="Times New Roman" panose="02020603050405020304" pitchFamily="18" charset="0"/>
              </a:defRPr>
            </a:lvl5pPr>
            <a:lvl6pPr marL="2514600" indent="-228600" defTabSz="923925"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23925"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23925"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23925" eaLnBrk="0" fontAlgn="base" hangingPunct="0">
              <a:spcBef>
                <a:spcPct val="0"/>
              </a:spcBef>
              <a:spcAft>
                <a:spcPct val="0"/>
              </a:spcAft>
              <a:defRPr sz="1600">
                <a:solidFill>
                  <a:schemeClr val="tx1"/>
                </a:solidFill>
                <a:latin typeface="Times New Roman" panose="02020603050405020304" pitchFamily="18" charset="0"/>
              </a:defRPr>
            </a:lvl9pPr>
          </a:lstStyle>
          <a:p>
            <a:fld id="{5E125653-F1B2-4712-B08D-C575DC5E75EC}" type="slidenum">
              <a:rPr lang="en-US" altLang="zh-TW" sz="1000" smtClean="0"/>
              <a:pPr/>
              <a:t>6</a:t>
            </a:fld>
            <a:endParaRPr lang="en-US" altLang="zh-TW" sz="1000" smtClean="0"/>
          </a:p>
        </p:txBody>
      </p:sp>
    </p:spTree>
    <p:extLst>
      <p:ext uri="{BB962C8B-B14F-4D97-AF65-F5344CB8AC3E}">
        <p14:creationId xmlns:p14="http://schemas.microsoft.com/office/powerpoint/2010/main" val="27412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82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357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145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498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1131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9493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826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1929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5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0178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9885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81000"/>
            <a:ext cx="8077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533400" y="14478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Line 7"/>
          <p:cNvSpPr>
            <a:spLocks noChangeShapeType="1"/>
          </p:cNvSpPr>
          <p:nvPr/>
        </p:nvSpPr>
        <p:spPr bwMode="auto">
          <a:xfrm>
            <a:off x="533400" y="1295400"/>
            <a:ext cx="8077200" cy="0"/>
          </a:xfrm>
          <a:prstGeom prst="line">
            <a:avLst/>
          </a:prstGeom>
          <a:noFill/>
          <a:ln w="508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29" name="Line 8"/>
          <p:cNvSpPr>
            <a:spLocks noChangeShapeType="1"/>
          </p:cNvSpPr>
          <p:nvPr/>
        </p:nvSpPr>
        <p:spPr bwMode="auto">
          <a:xfrm>
            <a:off x="533400" y="1371600"/>
            <a:ext cx="8077200" cy="0"/>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34" name="Text Box 10"/>
          <p:cNvSpPr txBox="1">
            <a:spLocks noChangeArrowheads="1"/>
          </p:cNvSpPr>
          <p:nvPr/>
        </p:nvSpPr>
        <p:spPr bwMode="auto">
          <a:xfrm>
            <a:off x="4267200" y="6477000"/>
            <a:ext cx="627063" cy="244475"/>
          </a:xfrm>
          <a:prstGeom prst="rect">
            <a:avLst/>
          </a:prstGeom>
          <a:noFill/>
          <a:ln w="12700">
            <a:noFill/>
            <a:miter lim="800000"/>
            <a:headEnd type="none" w="sm" len="sm"/>
            <a:tailEnd type="none" w="sm" len="sm"/>
          </a:ln>
          <a:effec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defRPr/>
            </a:pPr>
            <a:r>
              <a:rPr lang="en-US" altLang="zh-TW" sz="1000" i="1" smtClean="0">
                <a:ea typeface="新細明體" panose="02020500000000000000" pitchFamily="18" charset="-120"/>
              </a:rPr>
              <a:t>Page </a:t>
            </a:r>
            <a:fld id="{950C669C-9B36-4744-81E1-0C6487812F55}" type="slidenum">
              <a:rPr lang="en-US" altLang="zh-TW" sz="1000" i="1" smtClean="0">
                <a:ea typeface="新細明體" panose="02020500000000000000" pitchFamily="18" charset="-120"/>
              </a:rPr>
              <a:pPr>
                <a:defRPr/>
              </a:pPr>
              <a:t>‹#›</a:t>
            </a:fld>
            <a:endParaRPr lang="en-US" altLang="zh-TW" smtClean="0">
              <a:ea typeface="新細明體" panose="02020500000000000000" pitchFamily="18" charset="-120"/>
            </a:endParaRPr>
          </a:p>
        </p:txBody>
      </p:sp>
      <p:sp>
        <p:nvSpPr>
          <p:cNvPr id="1031" name="Text Box 11"/>
          <p:cNvSpPr txBox="1">
            <a:spLocks noChangeArrowheads="1"/>
          </p:cNvSpPr>
          <p:nvPr/>
        </p:nvSpPr>
        <p:spPr bwMode="auto">
          <a:xfrm>
            <a:off x="609600" y="6477000"/>
            <a:ext cx="2522538" cy="244475"/>
          </a:xfrm>
          <a:prstGeom prst="rect">
            <a:avLst/>
          </a:prstGeom>
          <a:noFill/>
          <a:ln>
            <a:noFill/>
          </a:ln>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defRPr/>
            </a:pPr>
            <a:r>
              <a:rPr lang="en-US" altLang="zh-TW" sz="1000" i="1" smtClean="0">
                <a:ea typeface="新細明體" panose="02020500000000000000" pitchFamily="18" charset="-120"/>
              </a:rPr>
              <a:t>Engineering Design Theory and Methodology</a:t>
            </a:r>
          </a:p>
        </p:txBody>
      </p:sp>
      <p:sp>
        <p:nvSpPr>
          <p:cNvPr id="1032" name="Text Box 12"/>
          <p:cNvSpPr txBox="1">
            <a:spLocks noChangeArrowheads="1"/>
          </p:cNvSpPr>
          <p:nvPr/>
        </p:nvSpPr>
        <p:spPr bwMode="auto">
          <a:xfrm>
            <a:off x="8229600" y="6477000"/>
            <a:ext cx="473075" cy="244475"/>
          </a:xfrm>
          <a:prstGeom prst="rect">
            <a:avLst/>
          </a:prstGeom>
          <a:noFill/>
          <a:ln>
            <a:noFill/>
          </a:ln>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defRPr/>
            </a:pPr>
            <a:r>
              <a:rPr lang="en-US" altLang="zh-TW" sz="1000" i="1" smtClean="0">
                <a:ea typeface="新細明體" panose="02020500000000000000" pitchFamily="18" charset="-120"/>
              </a:rPr>
              <a:t>Y. Jin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a:solidFill>
            <a:srgbClr val="FF0033"/>
          </a:solidFill>
          <a:latin typeface="+mj-lt"/>
          <a:ea typeface="+mj-ea"/>
          <a:cs typeface="+mj-cs"/>
        </a:defRPr>
      </a:lvl1pPr>
      <a:lvl2pPr algn="ctr" rtl="0" eaLnBrk="0" fontAlgn="base" hangingPunct="0">
        <a:spcBef>
          <a:spcPct val="0"/>
        </a:spcBef>
        <a:spcAft>
          <a:spcPct val="0"/>
        </a:spcAft>
        <a:defRPr sz="4000">
          <a:solidFill>
            <a:srgbClr val="FF0033"/>
          </a:solidFill>
          <a:latin typeface="Arial" charset="0"/>
        </a:defRPr>
      </a:lvl2pPr>
      <a:lvl3pPr algn="ctr" rtl="0" eaLnBrk="0" fontAlgn="base" hangingPunct="0">
        <a:spcBef>
          <a:spcPct val="0"/>
        </a:spcBef>
        <a:spcAft>
          <a:spcPct val="0"/>
        </a:spcAft>
        <a:defRPr sz="4000">
          <a:solidFill>
            <a:srgbClr val="FF0033"/>
          </a:solidFill>
          <a:latin typeface="Arial" charset="0"/>
        </a:defRPr>
      </a:lvl3pPr>
      <a:lvl4pPr algn="ctr" rtl="0" eaLnBrk="0" fontAlgn="base" hangingPunct="0">
        <a:spcBef>
          <a:spcPct val="0"/>
        </a:spcBef>
        <a:spcAft>
          <a:spcPct val="0"/>
        </a:spcAft>
        <a:defRPr sz="4000">
          <a:solidFill>
            <a:srgbClr val="FF0033"/>
          </a:solidFill>
          <a:latin typeface="Arial" charset="0"/>
        </a:defRPr>
      </a:lvl4pPr>
      <a:lvl5pPr algn="ctr" rtl="0" eaLnBrk="0" fontAlgn="base" hangingPunct="0">
        <a:spcBef>
          <a:spcPct val="0"/>
        </a:spcBef>
        <a:spcAft>
          <a:spcPct val="0"/>
        </a:spcAft>
        <a:defRPr sz="4000">
          <a:solidFill>
            <a:srgbClr val="FF0033"/>
          </a:solidFill>
          <a:latin typeface="Arial" charset="0"/>
        </a:defRPr>
      </a:lvl5pPr>
      <a:lvl6pPr marL="457200" algn="ctr" rtl="0" eaLnBrk="0" fontAlgn="base" hangingPunct="0">
        <a:spcBef>
          <a:spcPct val="0"/>
        </a:spcBef>
        <a:spcAft>
          <a:spcPct val="0"/>
        </a:spcAft>
        <a:defRPr sz="4000">
          <a:solidFill>
            <a:srgbClr val="FF0033"/>
          </a:solidFill>
          <a:latin typeface="Arial" charset="0"/>
        </a:defRPr>
      </a:lvl6pPr>
      <a:lvl7pPr marL="914400" algn="ctr" rtl="0" eaLnBrk="0" fontAlgn="base" hangingPunct="0">
        <a:spcBef>
          <a:spcPct val="0"/>
        </a:spcBef>
        <a:spcAft>
          <a:spcPct val="0"/>
        </a:spcAft>
        <a:defRPr sz="4000">
          <a:solidFill>
            <a:srgbClr val="FF0033"/>
          </a:solidFill>
          <a:latin typeface="Arial" charset="0"/>
        </a:defRPr>
      </a:lvl7pPr>
      <a:lvl8pPr marL="1371600" algn="ctr" rtl="0" eaLnBrk="0" fontAlgn="base" hangingPunct="0">
        <a:spcBef>
          <a:spcPct val="0"/>
        </a:spcBef>
        <a:spcAft>
          <a:spcPct val="0"/>
        </a:spcAft>
        <a:defRPr sz="4000">
          <a:solidFill>
            <a:srgbClr val="FF0033"/>
          </a:solidFill>
          <a:latin typeface="Arial" charset="0"/>
        </a:defRPr>
      </a:lvl8pPr>
      <a:lvl9pPr marL="1828800" algn="ctr" rtl="0" eaLnBrk="0" fontAlgn="base" hangingPunct="0">
        <a:spcBef>
          <a:spcPct val="0"/>
        </a:spcBef>
        <a:spcAft>
          <a:spcPct val="0"/>
        </a:spcAft>
        <a:defRPr sz="4000">
          <a:solidFill>
            <a:srgbClr val="FF0033"/>
          </a:solidFill>
          <a:latin typeface="Arial" charset="0"/>
        </a:defRPr>
      </a:lvl9pPr>
    </p:titleStyle>
    <p:bodyStyle>
      <a:lvl1pPr marL="342900" indent="-342900" algn="l" rtl="0" eaLnBrk="0" fontAlgn="base" hangingPunct="0">
        <a:lnSpc>
          <a:spcPct val="90000"/>
        </a:lnSpc>
        <a:spcBef>
          <a:spcPct val="20000"/>
        </a:spcBef>
        <a:spcAft>
          <a:spcPct val="0"/>
        </a:spcAft>
        <a:buChar char="•"/>
        <a:defRPr sz="2800">
          <a:solidFill>
            <a:srgbClr val="0000FF"/>
          </a:solidFill>
          <a:latin typeface="+mn-lt"/>
          <a:ea typeface="+mn-ea"/>
          <a:cs typeface="+mn-cs"/>
        </a:defRPr>
      </a:lvl1pPr>
      <a:lvl2pPr marL="742950" indent="-285750" algn="l" rtl="0" eaLnBrk="0" fontAlgn="base" hangingPunct="0">
        <a:lnSpc>
          <a:spcPct val="90000"/>
        </a:lnSpc>
        <a:spcBef>
          <a:spcPct val="20000"/>
        </a:spcBef>
        <a:spcAft>
          <a:spcPct val="0"/>
        </a:spcAft>
        <a:buChar char="–"/>
        <a:defRPr sz="2400">
          <a:solidFill>
            <a:srgbClr val="FF0033"/>
          </a:solidFill>
          <a:latin typeface="+mn-lt"/>
        </a:defRPr>
      </a:lvl2pPr>
      <a:lvl3pPr marL="1085850" indent="-228600" algn="l" rtl="0" eaLnBrk="0" fontAlgn="base" hangingPunct="0">
        <a:lnSpc>
          <a:spcPct val="90000"/>
        </a:lnSpc>
        <a:spcBef>
          <a:spcPct val="20000"/>
        </a:spcBef>
        <a:spcAft>
          <a:spcPct val="0"/>
        </a:spcAft>
        <a:buChar char="•"/>
        <a:defRPr sz="2000">
          <a:solidFill>
            <a:srgbClr val="0000FF"/>
          </a:solidFill>
          <a:latin typeface="+mn-lt"/>
        </a:defRPr>
      </a:lvl3pPr>
      <a:lvl4pPr marL="1428750" indent="-228600" algn="l" rtl="0" eaLnBrk="0" fontAlgn="base" hangingPunct="0">
        <a:lnSpc>
          <a:spcPct val="90000"/>
        </a:lnSpc>
        <a:spcBef>
          <a:spcPct val="20000"/>
        </a:spcBef>
        <a:spcAft>
          <a:spcPct val="0"/>
        </a:spcAft>
        <a:buChar char="–"/>
        <a:defRPr sz="2000">
          <a:solidFill>
            <a:srgbClr val="FF0033"/>
          </a:solidFill>
          <a:latin typeface="+mn-lt"/>
        </a:defRPr>
      </a:lvl4pPr>
      <a:lvl5pPr marL="1771650" indent="-228600" algn="l" rtl="0" eaLnBrk="0" fontAlgn="base" hangingPunct="0">
        <a:lnSpc>
          <a:spcPct val="90000"/>
        </a:lnSpc>
        <a:spcBef>
          <a:spcPct val="20000"/>
        </a:spcBef>
        <a:spcAft>
          <a:spcPct val="0"/>
        </a:spcAft>
        <a:buChar char="•"/>
        <a:defRPr sz="2000">
          <a:solidFill>
            <a:srgbClr val="0000FF"/>
          </a:solidFill>
          <a:latin typeface="+mn-lt"/>
        </a:defRPr>
      </a:lvl5pPr>
      <a:lvl6pPr marL="2228850" indent="-228600" algn="l" rtl="0" eaLnBrk="0" fontAlgn="base" hangingPunct="0">
        <a:lnSpc>
          <a:spcPct val="90000"/>
        </a:lnSpc>
        <a:spcBef>
          <a:spcPct val="20000"/>
        </a:spcBef>
        <a:spcAft>
          <a:spcPct val="0"/>
        </a:spcAft>
        <a:buChar char="•"/>
        <a:defRPr>
          <a:solidFill>
            <a:srgbClr val="0000FF"/>
          </a:solidFill>
          <a:latin typeface="+mn-lt"/>
        </a:defRPr>
      </a:lvl6pPr>
      <a:lvl7pPr marL="2686050" indent="-228600" algn="l" rtl="0" eaLnBrk="0" fontAlgn="base" hangingPunct="0">
        <a:lnSpc>
          <a:spcPct val="90000"/>
        </a:lnSpc>
        <a:spcBef>
          <a:spcPct val="20000"/>
        </a:spcBef>
        <a:spcAft>
          <a:spcPct val="0"/>
        </a:spcAft>
        <a:buChar char="•"/>
        <a:defRPr>
          <a:solidFill>
            <a:srgbClr val="0000FF"/>
          </a:solidFill>
          <a:latin typeface="+mn-lt"/>
        </a:defRPr>
      </a:lvl7pPr>
      <a:lvl8pPr marL="3143250" indent="-228600" algn="l" rtl="0" eaLnBrk="0" fontAlgn="base" hangingPunct="0">
        <a:lnSpc>
          <a:spcPct val="90000"/>
        </a:lnSpc>
        <a:spcBef>
          <a:spcPct val="20000"/>
        </a:spcBef>
        <a:spcAft>
          <a:spcPct val="0"/>
        </a:spcAft>
        <a:buChar char="•"/>
        <a:defRPr>
          <a:solidFill>
            <a:srgbClr val="0000FF"/>
          </a:solidFill>
          <a:latin typeface="+mn-lt"/>
        </a:defRPr>
      </a:lvl8pPr>
      <a:lvl9pPr marL="3600450" indent="-228600" algn="l" rtl="0" eaLnBrk="0" fontAlgn="base" hangingPunct="0">
        <a:lnSpc>
          <a:spcPct val="90000"/>
        </a:lnSpc>
        <a:spcBef>
          <a:spcPct val="20000"/>
        </a:spcBef>
        <a:spcAft>
          <a:spcPct val="0"/>
        </a:spcAft>
        <a:buChar char="•"/>
        <a:defRPr>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package" Target="../embeddings/Microsoft_Word___1.docx"/></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6)%20Project%20Briefing%203/Solidworks%20Files/Animation%20Vedio/Regenerative%20Speed%20Reducer_V2.av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1"/>
          </p:nvPr>
        </p:nvSpPr>
        <p:spPr>
          <a:xfrm>
            <a:off x="1382713" y="4054475"/>
            <a:ext cx="6400800" cy="1981200"/>
          </a:xfrm>
          <a:noFill/>
        </p:spPr>
        <p:txBody>
          <a:bodyPr/>
          <a:lstStyle/>
          <a:p>
            <a:pPr marL="342900" indent="-342900" algn="l"/>
            <a:r>
              <a:rPr lang="en-US" altLang="zh-TW" sz="2000" b="1" smtClean="0">
                <a:ea typeface="新細明體" panose="02020500000000000000" pitchFamily="18" charset="-120"/>
              </a:rPr>
              <a:t>		1) </a:t>
            </a:r>
            <a:r>
              <a:rPr lang="en-US" altLang="zh-TW" sz="2000" b="1" smtClean="0">
                <a:solidFill>
                  <a:srgbClr val="FF0000"/>
                </a:solidFill>
                <a:ea typeface="新細明體" panose="02020500000000000000" pitchFamily="18" charset="-120"/>
              </a:rPr>
              <a:t>J</a:t>
            </a:r>
            <a:r>
              <a:rPr lang="en-US" altLang="zh-TW" sz="2000" b="1" smtClean="0">
                <a:ea typeface="新細明體" panose="02020500000000000000" pitchFamily="18" charset="-120"/>
              </a:rPr>
              <a:t>im (Wei-Chih Hsu)</a:t>
            </a:r>
          </a:p>
          <a:p>
            <a:pPr marL="342900" indent="-342900" algn="l"/>
            <a:r>
              <a:rPr lang="en-US" altLang="zh-TW" sz="2000" b="1" smtClean="0">
                <a:ea typeface="新細明體" panose="02020500000000000000" pitchFamily="18" charset="-120"/>
              </a:rPr>
              <a:t> 		2) </a:t>
            </a:r>
            <a:r>
              <a:rPr lang="en-US" altLang="zh-TW" sz="2000" b="1" smtClean="0">
                <a:solidFill>
                  <a:srgbClr val="FF0000"/>
                </a:solidFill>
                <a:ea typeface="新細明體" panose="02020500000000000000" pitchFamily="18" charset="-120"/>
              </a:rPr>
              <a:t>A</a:t>
            </a:r>
            <a:r>
              <a:rPr lang="en-US" altLang="zh-TW" sz="2000" b="1" smtClean="0">
                <a:ea typeface="新細明體" panose="02020500000000000000" pitchFamily="18" charset="-120"/>
              </a:rPr>
              <a:t>mir (Amir Nader A Ghazvini) </a:t>
            </a:r>
          </a:p>
          <a:p>
            <a:pPr marL="342900" indent="-342900" algn="l"/>
            <a:r>
              <a:rPr lang="en-US" altLang="zh-TW" sz="2000" b="1" smtClean="0">
                <a:ea typeface="新細明體" panose="02020500000000000000" pitchFamily="18" charset="-120"/>
              </a:rPr>
              <a:t>		3) </a:t>
            </a:r>
            <a:r>
              <a:rPr lang="en-US" altLang="zh-TW" sz="2000" b="1" smtClean="0">
                <a:solidFill>
                  <a:srgbClr val="FF0000"/>
                </a:solidFill>
                <a:ea typeface="新細明體" panose="02020500000000000000" pitchFamily="18" charset="-120"/>
              </a:rPr>
              <a:t>S</a:t>
            </a:r>
            <a:r>
              <a:rPr lang="en-US" altLang="zh-TW" sz="2000" b="1" smtClean="0">
                <a:ea typeface="新細明體" panose="02020500000000000000" pitchFamily="18" charset="-120"/>
              </a:rPr>
              <a:t>herlock (Chung-Hau Wang)</a:t>
            </a:r>
          </a:p>
          <a:p>
            <a:pPr marL="342900" indent="-342900" algn="l"/>
            <a:r>
              <a:rPr lang="en-US" altLang="zh-TW" sz="2000" b="1" smtClean="0">
                <a:ea typeface="新細明體" panose="02020500000000000000" pitchFamily="18" charset="-120"/>
              </a:rPr>
              <a:t>		4) </a:t>
            </a:r>
            <a:r>
              <a:rPr lang="en-US" altLang="zh-TW" sz="2000" b="1" smtClean="0">
                <a:solidFill>
                  <a:srgbClr val="FF0000"/>
                </a:solidFill>
                <a:ea typeface="新細明體" panose="02020500000000000000" pitchFamily="18" charset="-120"/>
              </a:rPr>
              <a:t>M</a:t>
            </a:r>
            <a:r>
              <a:rPr lang="en-US" altLang="zh-TW" sz="2000" b="1" smtClean="0">
                <a:ea typeface="新細明體" panose="02020500000000000000" pitchFamily="18" charset="-120"/>
              </a:rPr>
              <a:t>innie (Chu-Yi Wang)</a:t>
            </a:r>
          </a:p>
          <a:p>
            <a:pPr marL="342900" indent="-342900" algn="l"/>
            <a:r>
              <a:rPr lang="en-US" altLang="zh-TW" sz="2000" b="1" smtClean="0">
                <a:ea typeface="新細明體" panose="02020500000000000000" pitchFamily="18" charset="-120"/>
              </a:rPr>
              <a:t>		5) </a:t>
            </a:r>
            <a:r>
              <a:rPr lang="en-US" altLang="zh-TW" sz="2000" b="1" smtClean="0">
                <a:solidFill>
                  <a:srgbClr val="FF0000"/>
                </a:solidFill>
                <a:ea typeface="新細明體" panose="02020500000000000000" pitchFamily="18" charset="-120"/>
              </a:rPr>
              <a:t>A</a:t>
            </a:r>
            <a:r>
              <a:rPr lang="en-US" altLang="zh-TW" sz="2000" b="1" smtClean="0">
                <a:ea typeface="新細明體" panose="02020500000000000000" pitchFamily="18" charset="-120"/>
              </a:rPr>
              <a:t>ndy (Zihao Lu) </a:t>
            </a:r>
            <a:endParaRPr lang="en-US" altLang="zh-TW" sz="1400" b="1" smtClean="0">
              <a:ea typeface="新細明體" panose="02020500000000000000" pitchFamily="18" charset="-120"/>
            </a:endParaRPr>
          </a:p>
          <a:p>
            <a:pPr marL="342900" indent="-342900"/>
            <a:endParaRPr lang="en-US" altLang="zh-TW" sz="1400" b="1" smtClean="0">
              <a:ea typeface="新細明體" panose="02020500000000000000" pitchFamily="18" charset="-120"/>
            </a:endParaRPr>
          </a:p>
        </p:txBody>
      </p:sp>
      <p:sp>
        <p:nvSpPr>
          <p:cNvPr id="3075" name="Rectangle 4"/>
          <p:cNvSpPr>
            <a:spLocks noGrp="1" noChangeArrowheads="1"/>
          </p:cNvSpPr>
          <p:nvPr>
            <p:ph type="ctrTitle"/>
          </p:nvPr>
        </p:nvSpPr>
        <p:spPr>
          <a:xfrm>
            <a:off x="696913" y="1155700"/>
            <a:ext cx="7772400" cy="2667000"/>
          </a:xfrm>
          <a:noFill/>
        </p:spPr>
        <p:txBody>
          <a:bodyPr/>
          <a:lstStyle/>
          <a:p>
            <a:r>
              <a:rPr lang="en-US" altLang="zh-TW" sz="2000" b="1" smtClean="0">
                <a:ea typeface="新細明體" panose="02020500000000000000" pitchFamily="18" charset="-120"/>
              </a:rPr>
              <a:t/>
            </a:r>
            <a:br>
              <a:rPr lang="en-US" altLang="zh-TW" sz="2000" b="1" smtClean="0">
                <a:ea typeface="新細明體" panose="02020500000000000000" pitchFamily="18" charset="-120"/>
              </a:rPr>
            </a:br>
            <a:r>
              <a:rPr lang="en-US" altLang="zh-TW" sz="2800" b="1" smtClean="0">
                <a:ea typeface="新細明體" panose="02020500000000000000" pitchFamily="18" charset="-120"/>
              </a:rPr>
              <a:t>Final Project Briefing</a:t>
            </a:r>
            <a:r>
              <a:rPr lang="en-US" altLang="zh-TW" b="1" smtClean="0">
                <a:ea typeface="新細明體" panose="02020500000000000000" pitchFamily="18" charset="-120"/>
              </a:rPr>
              <a:t/>
            </a:r>
            <a:br>
              <a:rPr lang="en-US" altLang="zh-TW" b="1" smtClean="0">
                <a:ea typeface="新細明體" panose="02020500000000000000" pitchFamily="18" charset="-120"/>
              </a:rPr>
            </a:br>
            <a:r>
              <a:rPr lang="en-US" altLang="zh-TW" sz="1200" b="1" smtClean="0">
                <a:ea typeface="新細明體" panose="02020500000000000000" pitchFamily="18" charset="-120"/>
              </a:rPr>
              <a:t/>
            </a:r>
            <a:br>
              <a:rPr lang="en-US" altLang="zh-TW" sz="1200" b="1" smtClean="0">
                <a:ea typeface="新細明體" panose="02020500000000000000" pitchFamily="18" charset="-120"/>
              </a:rPr>
            </a:br>
            <a:r>
              <a:rPr lang="en-US" altLang="zh-TW" b="1" smtClean="0">
                <a:ea typeface="新細明體" panose="02020500000000000000" pitchFamily="18" charset="-120"/>
              </a:rPr>
              <a:t>Regenerative Speed Reducer (RSR)</a:t>
            </a:r>
            <a:br>
              <a:rPr lang="en-US" altLang="zh-TW" b="1" smtClean="0">
                <a:ea typeface="新細明體" panose="02020500000000000000" pitchFamily="18" charset="-120"/>
              </a:rPr>
            </a:br>
            <a:r>
              <a:rPr lang="en-US" altLang="zh-TW" sz="2000" b="1" smtClean="0">
                <a:ea typeface="新細明體" panose="02020500000000000000" pitchFamily="18" charset="-120"/>
              </a:rPr>
              <a:t>-- JASMA (G9)--</a:t>
            </a:r>
            <a:endParaRPr lang="en-US" altLang="zh-TW" sz="1200" b="1" smtClean="0">
              <a:ea typeface="新細明體" panose="02020500000000000000" pitchFamily="18" charset="-120"/>
            </a:endParaRPr>
          </a:p>
        </p:txBody>
      </p:sp>
      <p:sp>
        <p:nvSpPr>
          <p:cNvPr id="3076" name="Text Box 5"/>
          <p:cNvSpPr txBox="1">
            <a:spLocks noChangeArrowheads="1"/>
          </p:cNvSpPr>
          <p:nvPr/>
        </p:nvSpPr>
        <p:spPr bwMode="auto">
          <a:xfrm>
            <a:off x="3505200" y="5867400"/>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2000" b="1">
                <a:solidFill>
                  <a:schemeClr val="tx1"/>
                </a:solidFill>
                <a:latin typeface="Times New Roman" panose="02020603050405020304" pitchFamily="18" charset="0"/>
                <a:ea typeface="新細明體" panose="02020500000000000000" pitchFamily="18" charset="-120"/>
              </a:rPr>
              <a:t>December 4, 2013</a:t>
            </a:r>
          </a:p>
        </p:txBody>
      </p:sp>
      <p:sp>
        <p:nvSpPr>
          <p:cNvPr id="3077" name="Text Box 6"/>
          <p:cNvSpPr txBox="1">
            <a:spLocks noChangeArrowheads="1"/>
          </p:cNvSpPr>
          <p:nvPr/>
        </p:nvSpPr>
        <p:spPr bwMode="auto">
          <a:xfrm>
            <a:off x="1752600" y="533400"/>
            <a:ext cx="5661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2000" b="1">
                <a:solidFill>
                  <a:srgbClr val="FF0033"/>
                </a:solidFill>
                <a:ea typeface="新細明體" panose="02020500000000000000" pitchFamily="18" charset="-120"/>
              </a:rPr>
              <a:t>AME 410: </a:t>
            </a:r>
            <a:br>
              <a:rPr lang="en-US" altLang="zh-TW" sz="2000" b="1">
                <a:solidFill>
                  <a:srgbClr val="FF0033"/>
                </a:solidFill>
                <a:ea typeface="新細明體" panose="02020500000000000000" pitchFamily="18" charset="-120"/>
              </a:rPr>
            </a:br>
            <a:r>
              <a:rPr lang="en-US" altLang="zh-TW" sz="2000" b="1">
                <a:solidFill>
                  <a:srgbClr val="FF0033"/>
                </a:solidFill>
                <a:ea typeface="新細明體" panose="02020500000000000000" pitchFamily="18" charset="-120"/>
              </a:rPr>
              <a:t>Engineering Design Theory and Methodology</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sz="3600" smtClean="0">
                <a:ea typeface="新細明體" panose="02020500000000000000" pitchFamily="18" charset="-120"/>
              </a:rPr>
              <a:t>Prepare for Product Design</a:t>
            </a:r>
          </a:p>
        </p:txBody>
      </p:sp>
      <p:sp>
        <p:nvSpPr>
          <p:cNvPr id="16387" name="Rectangle 3"/>
          <p:cNvSpPr>
            <a:spLocks noGrp="1" noChangeArrowheads="1"/>
          </p:cNvSpPr>
          <p:nvPr>
            <p:ph type="body" idx="1"/>
          </p:nvPr>
        </p:nvSpPr>
        <p:spPr/>
        <p:txBody>
          <a:bodyPr/>
          <a:lstStyle/>
          <a:p>
            <a:pPr marL="0" indent="0">
              <a:buFontTx/>
              <a:buNone/>
            </a:pPr>
            <a:r>
              <a:rPr lang="en-US" altLang="zh-TW" smtClean="0">
                <a:ea typeface="新細明體" panose="02020500000000000000" pitchFamily="18" charset="-120"/>
              </a:rPr>
              <a:t>Embodiment-determining requirements</a:t>
            </a:r>
          </a:p>
          <a:p>
            <a:pPr marL="0" indent="0"/>
            <a:r>
              <a:rPr lang="en-US" altLang="zh-TW" sz="2400" smtClean="0">
                <a:ea typeface="新細明體" panose="02020500000000000000" pitchFamily="18" charset="-120"/>
              </a:rPr>
              <a:t>Ek</a:t>
            </a:r>
            <a:r>
              <a:rPr lang="en-US" altLang="zh-TW" sz="2400" smtClean="0">
                <a:ea typeface="新細明體" panose="02020500000000000000" pitchFamily="18" charset="-120"/>
                <a:sym typeface="Wingdings" panose="05000000000000000000" pitchFamily="2" charset="2"/>
              </a:rPr>
              <a:t></a:t>
            </a:r>
            <a:r>
              <a:rPr lang="en-US" altLang="zh-TW" sz="2400" smtClean="0">
                <a:ea typeface="新細明體" panose="02020500000000000000" pitchFamily="18" charset="-120"/>
              </a:rPr>
              <a:t>Ee Energy conversion rate: &gt;30%</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Battery capacity: &gt; 30 Ah/unit</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Main Materials: Plastic, Copper, Rubber, and Steel</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Working cycle: &gt; 5years</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Speed reducing: ~ 20%</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Passing speed range: &lt; 65mph</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Electricity generation: &gt; 2x10</a:t>
            </a:r>
            <a:r>
              <a:rPr lang="en-US" altLang="zh-TW" sz="2400" baseline="30000" smtClean="0">
                <a:ea typeface="新細明體" panose="02020500000000000000" pitchFamily="18" charset="-120"/>
              </a:rPr>
              <a:t>-6</a:t>
            </a:r>
            <a:r>
              <a:rPr lang="en-US" altLang="zh-TW" sz="2400" smtClean="0">
                <a:ea typeface="新細明體" panose="02020500000000000000" pitchFamily="18" charset="-120"/>
              </a:rPr>
              <a:t> kWh/unit</a:t>
            </a:r>
            <a:endParaRPr lang="zh-TW" altLang="zh-TW" sz="2400" smtClean="0">
              <a:ea typeface="新細明體" panose="02020500000000000000" pitchFamily="18" charset="-120"/>
            </a:endParaRPr>
          </a:p>
          <a:p>
            <a:pPr marL="0" indent="0"/>
            <a:r>
              <a:rPr lang="en-US" altLang="zh-TW" sz="2400" smtClean="0">
                <a:ea typeface="新細明體" panose="02020500000000000000" pitchFamily="18" charset="-120"/>
              </a:rPr>
              <a:t>Loading weight: &lt; 30 tons</a:t>
            </a:r>
            <a:endParaRPr lang="zh-TW" altLang="zh-TW" sz="2400" smtClean="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70"/>
          <p:cNvSpPr>
            <a:spLocks noGrp="1" noChangeArrowheads="1"/>
          </p:cNvSpPr>
          <p:nvPr>
            <p:ph type="title"/>
          </p:nvPr>
        </p:nvSpPr>
        <p:spPr/>
        <p:txBody>
          <a:bodyPr/>
          <a:lstStyle/>
          <a:p>
            <a:r>
              <a:rPr lang="en-US" altLang="zh-TW" smtClean="0">
                <a:ea typeface="新細明體" panose="02020500000000000000" pitchFamily="18" charset="-120"/>
              </a:rPr>
              <a:t>Main Function Carriers </a:t>
            </a:r>
          </a:p>
        </p:txBody>
      </p:sp>
      <p:graphicFrame>
        <p:nvGraphicFramePr>
          <p:cNvPr id="17411" name="物件 1"/>
          <p:cNvGraphicFramePr>
            <a:graphicFrameLocks noChangeAspect="1"/>
          </p:cNvGraphicFramePr>
          <p:nvPr/>
        </p:nvGraphicFramePr>
        <p:xfrm>
          <a:off x="1905000" y="1357313"/>
          <a:ext cx="5422900" cy="5537200"/>
        </p:xfrm>
        <a:graphic>
          <a:graphicData uri="http://schemas.openxmlformats.org/presentationml/2006/ole">
            <mc:AlternateContent xmlns:mc="http://schemas.openxmlformats.org/markup-compatibility/2006">
              <mc:Choice xmlns:v="urn:schemas-microsoft-com:vml" Requires="v">
                <p:oleObj spid="_x0000_s17425" name="文件" r:id="rId4" imgW="5422700" imgH="5536996" progId="Word.Document.12">
                  <p:embed/>
                </p:oleObj>
              </mc:Choice>
              <mc:Fallback>
                <p:oleObj name="文件" r:id="rId4" imgW="5422700" imgH="5536996" progId="Word.Document.12">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357313"/>
                        <a:ext cx="5422900" cy="553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TW" smtClean="0">
                <a:ea typeface="新細明體" panose="02020500000000000000" pitchFamily="18" charset="-120"/>
              </a:rPr>
              <a:t>Prototypes</a:t>
            </a:r>
          </a:p>
        </p:txBody>
      </p:sp>
      <p:pic>
        <p:nvPicPr>
          <p:cNvPr id="18435" name="圖片 1"/>
          <p:cNvPicPr>
            <a:picLocks noChangeAspect="1"/>
          </p:cNvPicPr>
          <p:nvPr/>
        </p:nvPicPr>
        <p:blipFill>
          <a:blip r:embed="rId2">
            <a:extLst>
              <a:ext uri="{28A0092B-C50C-407E-A947-70E740481C1C}">
                <a14:useLocalDpi xmlns:a14="http://schemas.microsoft.com/office/drawing/2010/main" val="0"/>
              </a:ext>
            </a:extLst>
          </a:blip>
          <a:srcRect l="24231" t="26923" r="24232" b="18132"/>
          <a:stretch>
            <a:fillRect/>
          </a:stretch>
        </p:blipFill>
        <p:spPr bwMode="auto">
          <a:xfrm>
            <a:off x="2667000" y="1524000"/>
            <a:ext cx="371475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733800"/>
            <a:ext cx="37338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圖片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rcRect l="17789" t="24725" r="34187" b="15935"/>
          <a:stretch>
            <a:fillRect/>
          </a:stretch>
        </p:blipFill>
        <p:spPr bwMode="auto">
          <a:xfrm>
            <a:off x="533400" y="3733800"/>
            <a:ext cx="37338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接點 4"/>
          <p:cNvCxnSpPr>
            <a:cxnSpLocks noChangeShapeType="1"/>
          </p:cNvCxnSpPr>
          <p:nvPr/>
        </p:nvCxnSpPr>
        <p:spPr bwMode="auto">
          <a:xfrm>
            <a:off x="2667000" y="1524000"/>
            <a:ext cx="3714750" cy="2111375"/>
          </a:xfrm>
          <a:prstGeom prst="line">
            <a:avLst/>
          </a:prstGeom>
          <a:noFill/>
          <a:ln w="762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9" name="直線接點 8"/>
          <p:cNvCxnSpPr>
            <a:cxnSpLocks noChangeShapeType="1"/>
          </p:cNvCxnSpPr>
          <p:nvPr/>
        </p:nvCxnSpPr>
        <p:spPr bwMode="auto">
          <a:xfrm flipV="1">
            <a:off x="2667000" y="1524000"/>
            <a:ext cx="3714750" cy="2111375"/>
          </a:xfrm>
          <a:prstGeom prst="line">
            <a:avLst/>
          </a:prstGeom>
          <a:noFill/>
          <a:ln w="76200" algn="ctr">
            <a:solidFill>
              <a:srgbClr val="FF0033"/>
            </a:solidFill>
            <a:round/>
            <a:headEnd type="none" w="sm" len="sm"/>
            <a:tailEnd type="none" w="sm" len="sm"/>
          </a:ln>
          <a:extLst>
            <a:ext uri="{909E8E84-426E-40DD-AFC4-6F175D3DCCD1}">
              <a14:hiddenFill xmlns:a14="http://schemas.microsoft.com/office/drawing/2010/main">
                <a:noFill/>
              </a14:hiddenFill>
            </a:ext>
          </a:extLst>
        </p:spPr>
      </p:cxnSp>
      <p:cxnSp>
        <p:nvCxnSpPr>
          <p:cNvPr id="13" name="直線接點 12"/>
          <p:cNvCxnSpPr>
            <a:cxnSpLocks noChangeShapeType="1"/>
          </p:cNvCxnSpPr>
          <p:nvPr/>
        </p:nvCxnSpPr>
        <p:spPr bwMode="auto">
          <a:xfrm>
            <a:off x="4872038" y="3863975"/>
            <a:ext cx="3738562" cy="2244725"/>
          </a:xfrm>
          <a:prstGeom prst="line">
            <a:avLst/>
          </a:prstGeom>
          <a:noFill/>
          <a:ln w="762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14" name="直線接點 13"/>
          <p:cNvCxnSpPr>
            <a:cxnSpLocks noChangeShapeType="1"/>
          </p:cNvCxnSpPr>
          <p:nvPr/>
        </p:nvCxnSpPr>
        <p:spPr bwMode="auto">
          <a:xfrm flipV="1">
            <a:off x="4872038" y="3733800"/>
            <a:ext cx="3738562" cy="2374900"/>
          </a:xfrm>
          <a:prstGeom prst="line">
            <a:avLst/>
          </a:prstGeom>
          <a:noFill/>
          <a:ln w="76200" algn="ctr">
            <a:solidFill>
              <a:srgbClr val="FF0033"/>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圖片 6"/>
          <p:cNvPicPr>
            <a:picLocks noChangeAspect="1"/>
          </p:cNvPicPr>
          <p:nvPr/>
        </p:nvPicPr>
        <p:blipFill>
          <a:blip r:embed="rId2">
            <a:extLst>
              <a:ext uri="{28A0092B-C50C-407E-A947-70E740481C1C}">
                <a14:useLocalDpi xmlns:a14="http://schemas.microsoft.com/office/drawing/2010/main" val="0"/>
              </a:ext>
            </a:extLst>
          </a:blip>
          <a:srcRect l="23061" t="29121" r="33601" b="10439"/>
          <a:stretch>
            <a:fillRect/>
          </a:stretch>
        </p:blipFill>
        <p:spPr bwMode="auto">
          <a:xfrm>
            <a:off x="2724150" y="1447800"/>
            <a:ext cx="36957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標題 1"/>
          <p:cNvSpPr>
            <a:spLocks noGrp="1"/>
          </p:cNvSpPr>
          <p:nvPr>
            <p:ph type="title"/>
          </p:nvPr>
        </p:nvSpPr>
        <p:spPr/>
        <p:txBody>
          <a:bodyPr/>
          <a:lstStyle/>
          <a:p>
            <a:r>
              <a:rPr lang="en-US" altLang="zh-TW" smtClean="0">
                <a:ea typeface="新細明體" panose="02020500000000000000" pitchFamily="18" charset="-120"/>
              </a:rPr>
              <a:t>Final Design &amp; Size</a:t>
            </a:r>
            <a:endParaRPr lang="zh-TW" altLang="en-US" smtClean="0">
              <a:ea typeface="新細明體" panose="02020500000000000000" pitchFamily="18" charset="-120"/>
            </a:endParaRPr>
          </a:p>
        </p:txBody>
      </p:sp>
      <p:sp>
        <p:nvSpPr>
          <p:cNvPr id="20484" name="內容版面配置區 5"/>
          <p:cNvSpPr>
            <a:spLocks noGrp="1"/>
          </p:cNvSpPr>
          <p:nvPr>
            <p:ph idx="1"/>
          </p:nvPr>
        </p:nvSpPr>
        <p:spPr/>
        <p:txBody>
          <a:bodyPr/>
          <a:lstStyle/>
          <a:p>
            <a:endParaRPr lang="en-US" altLang="zh-TW" smtClean="0">
              <a:ea typeface="新細明體" panose="02020500000000000000" pitchFamily="18" charset="-120"/>
            </a:endParaRPr>
          </a:p>
          <a:p>
            <a:endParaRPr lang="en-US" altLang="zh-TW" smtClean="0">
              <a:ea typeface="新細明體" panose="02020500000000000000" pitchFamily="18" charset="-120"/>
            </a:endParaRPr>
          </a:p>
          <a:p>
            <a:endParaRPr lang="en-US" altLang="zh-TW" smtClean="0">
              <a:ea typeface="新細明體" panose="02020500000000000000" pitchFamily="18" charset="-120"/>
            </a:endParaRPr>
          </a:p>
          <a:p>
            <a:endParaRPr lang="en-US" altLang="zh-TW" smtClean="0">
              <a:ea typeface="新細明體" panose="02020500000000000000" pitchFamily="18" charset="-120"/>
            </a:endParaRPr>
          </a:p>
          <a:p>
            <a:endParaRPr lang="en-US" altLang="zh-TW" smtClean="0">
              <a:ea typeface="新細明體" panose="02020500000000000000" pitchFamily="18" charset="-120"/>
            </a:endParaRPr>
          </a:p>
          <a:p>
            <a:r>
              <a:rPr lang="en-US" altLang="zh-TW" smtClean="0">
                <a:ea typeface="新細明體" panose="02020500000000000000" pitchFamily="18" charset="-120"/>
              </a:rPr>
              <a:t>Stress					    Deformation</a:t>
            </a:r>
            <a:endParaRPr lang="zh-TW" altLang="en-US" smtClean="0">
              <a:ea typeface="新細明體" panose="02020500000000000000" pitchFamily="18" charset="-120"/>
            </a:endParaRPr>
          </a:p>
        </p:txBody>
      </p:sp>
      <p:pic>
        <p:nvPicPr>
          <p:cNvPr id="20485" name="圖片 9"/>
          <p:cNvPicPr>
            <a:picLocks noChangeAspect="1" noChangeArrowheads="1"/>
          </p:cNvPicPr>
          <p:nvPr/>
        </p:nvPicPr>
        <p:blipFill>
          <a:blip r:embed="rId3" cstate="print">
            <a:extLst>
              <a:ext uri="{28A0092B-C50C-407E-A947-70E740481C1C}">
                <a14:useLocalDpi xmlns:a14="http://schemas.microsoft.com/office/drawing/2010/main" val="0"/>
              </a:ext>
            </a:extLst>
          </a:blip>
          <a:srcRect l="23268" t="17120" r="19344" b="9029"/>
          <a:stretch>
            <a:fillRect/>
          </a:stretch>
        </p:blipFill>
        <p:spPr bwMode="auto">
          <a:xfrm>
            <a:off x="533400" y="4179888"/>
            <a:ext cx="3025775"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圖片 10"/>
          <p:cNvPicPr>
            <a:picLocks noChangeAspect="1" noChangeArrowheads="1"/>
          </p:cNvPicPr>
          <p:nvPr/>
        </p:nvPicPr>
        <p:blipFill>
          <a:blip r:embed="rId4" cstate="print">
            <a:extLst>
              <a:ext uri="{28A0092B-C50C-407E-A947-70E740481C1C}">
                <a14:useLocalDpi xmlns:a14="http://schemas.microsoft.com/office/drawing/2010/main" val="0"/>
              </a:ext>
            </a:extLst>
          </a:blip>
          <a:srcRect l="23381" t="17120" r="20029" b="8813"/>
          <a:stretch>
            <a:fillRect/>
          </a:stretch>
        </p:blipFill>
        <p:spPr bwMode="auto">
          <a:xfrm>
            <a:off x="5627688" y="4173538"/>
            <a:ext cx="29829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線接點 8"/>
          <p:cNvCxnSpPr>
            <a:cxnSpLocks noChangeShapeType="1"/>
          </p:cNvCxnSpPr>
          <p:nvPr/>
        </p:nvCxnSpPr>
        <p:spPr bwMode="auto">
          <a:xfrm flipH="1" flipV="1">
            <a:off x="3733800" y="2209800"/>
            <a:ext cx="381000" cy="3048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0488" name="直線接點 13"/>
          <p:cNvCxnSpPr>
            <a:cxnSpLocks noChangeShapeType="1"/>
          </p:cNvCxnSpPr>
          <p:nvPr/>
        </p:nvCxnSpPr>
        <p:spPr bwMode="auto">
          <a:xfrm flipH="1" flipV="1">
            <a:off x="4313238" y="1876425"/>
            <a:ext cx="381000" cy="3048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0489" name="直線單箭頭接點 12"/>
          <p:cNvCxnSpPr>
            <a:cxnSpLocks noChangeShapeType="1"/>
          </p:cNvCxnSpPr>
          <p:nvPr/>
        </p:nvCxnSpPr>
        <p:spPr bwMode="auto">
          <a:xfrm flipV="1">
            <a:off x="3810000" y="1924050"/>
            <a:ext cx="528638" cy="342900"/>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0490" name="文字方塊 16"/>
          <p:cNvSpPr txBox="1">
            <a:spLocks noChangeArrowheads="1"/>
          </p:cNvSpPr>
          <p:nvPr/>
        </p:nvSpPr>
        <p:spPr bwMode="auto">
          <a:xfrm rot="-1777902">
            <a:off x="3582988" y="1778000"/>
            <a:ext cx="9064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0.195</a:t>
            </a:r>
            <a:r>
              <a:rPr lang="en-US" altLang="zh-TW" sz="1600" baseline="30000">
                <a:solidFill>
                  <a:schemeClr val="tx1"/>
                </a:solidFill>
                <a:latin typeface="Times New Roman" panose="02020603050405020304" pitchFamily="18" charset="0"/>
                <a:ea typeface="新細明體" panose="02020500000000000000" pitchFamily="18" charset="-120"/>
              </a:rPr>
              <a:t>(m)</a:t>
            </a:r>
          </a:p>
        </p:txBody>
      </p:sp>
      <p:sp>
        <p:nvSpPr>
          <p:cNvPr id="20491" name="文字方塊 17"/>
          <p:cNvSpPr txBox="1">
            <a:spLocks noChangeArrowheads="1"/>
          </p:cNvSpPr>
          <p:nvPr/>
        </p:nvSpPr>
        <p:spPr bwMode="auto">
          <a:xfrm rot="2507068">
            <a:off x="4995863" y="1993900"/>
            <a:ext cx="76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0.15</a:t>
            </a:r>
            <a:r>
              <a:rPr lang="en-US" altLang="zh-TW" sz="1600" baseline="30000">
                <a:solidFill>
                  <a:schemeClr val="tx1"/>
                </a:solidFill>
                <a:latin typeface="Times New Roman" panose="02020603050405020304" pitchFamily="18" charset="0"/>
                <a:ea typeface="新細明體" panose="02020500000000000000" pitchFamily="18" charset="-120"/>
              </a:rPr>
              <a:t>(m)</a:t>
            </a:r>
            <a:endParaRPr lang="zh-TW" altLang="en-US" sz="1600" baseline="30000">
              <a:solidFill>
                <a:schemeClr val="tx1"/>
              </a:solidFill>
              <a:latin typeface="Times New Roman" panose="02020603050405020304" pitchFamily="18" charset="0"/>
              <a:ea typeface="新細明體" panose="02020500000000000000" pitchFamily="18" charset="-120"/>
            </a:endParaRPr>
          </a:p>
        </p:txBody>
      </p:sp>
      <p:cxnSp>
        <p:nvCxnSpPr>
          <p:cNvPr id="20492" name="直線接點 19"/>
          <p:cNvCxnSpPr>
            <a:cxnSpLocks noChangeShapeType="1"/>
          </p:cNvCxnSpPr>
          <p:nvPr/>
        </p:nvCxnSpPr>
        <p:spPr bwMode="auto">
          <a:xfrm flipV="1">
            <a:off x="4724400" y="2016125"/>
            <a:ext cx="304800" cy="17462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0493" name="直線接點 22"/>
          <p:cNvCxnSpPr>
            <a:cxnSpLocks noChangeShapeType="1"/>
          </p:cNvCxnSpPr>
          <p:nvPr/>
        </p:nvCxnSpPr>
        <p:spPr bwMode="auto">
          <a:xfrm flipV="1">
            <a:off x="5194300" y="2387600"/>
            <a:ext cx="304800" cy="176213"/>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0494" name="直線單箭頭接點 23"/>
          <p:cNvCxnSpPr>
            <a:cxnSpLocks noChangeShapeType="1"/>
          </p:cNvCxnSpPr>
          <p:nvPr/>
        </p:nvCxnSpPr>
        <p:spPr bwMode="auto">
          <a:xfrm>
            <a:off x="5006975" y="2046288"/>
            <a:ext cx="431800" cy="368300"/>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533400" y="233363"/>
            <a:ext cx="8077200" cy="914400"/>
          </a:xfrm>
        </p:spPr>
        <p:txBody>
          <a:bodyPr/>
          <a:lstStyle/>
          <a:p>
            <a:r>
              <a:rPr lang="en-US" altLang="zh-TW" smtClean="0">
                <a:ea typeface="新細明體" panose="02020500000000000000" pitchFamily="18" charset="-120"/>
              </a:rPr>
              <a:t>Final Design &amp; Size</a:t>
            </a:r>
            <a:endParaRPr lang="zh-TW" altLang="en-US" smtClean="0">
              <a:ea typeface="新細明體" panose="02020500000000000000" pitchFamily="18" charset="-120"/>
            </a:endParaRPr>
          </a:p>
        </p:txBody>
      </p:sp>
      <p:graphicFrame>
        <p:nvGraphicFramePr>
          <p:cNvPr id="3" name="內容版面配置區 2"/>
          <p:cNvGraphicFramePr>
            <a:graphicFrameLocks noGrp="1"/>
          </p:cNvGraphicFramePr>
          <p:nvPr>
            <p:ph idx="1"/>
          </p:nvPr>
        </p:nvGraphicFramePr>
        <p:xfrm>
          <a:off x="647699" y="3535878"/>
          <a:ext cx="7848600" cy="2865120"/>
        </p:xfrm>
        <a:graphic>
          <a:graphicData uri="http://schemas.openxmlformats.org/drawingml/2006/table">
            <a:tbl>
              <a:tblPr firstRow="1" bandRow="1">
                <a:tableStyleId>{5C22544A-7EE6-4342-B048-85BDC9FD1C3A}</a:tableStyleId>
              </a:tblPr>
              <a:tblGrid>
                <a:gridCol w="1308100"/>
                <a:gridCol w="1308100"/>
                <a:gridCol w="1308100"/>
                <a:gridCol w="1308100"/>
                <a:gridCol w="1308100"/>
                <a:gridCol w="1308100"/>
              </a:tblGrid>
              <a:tr h="579120">
                <a:tc>
                  <a:txBody>
                    <a:bodyPr/>
                    <a:lstStyle/>
                    <a:p>
                      <a:pPr algn="ctr"/>
                      <a:r>
                        <a:rPr lang="en-US" altLang="zh-TW" sz="1600" dirty="0" smtClean="0"/>
                        <a:t>Material</a:t>
                      </a: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t>Al 1060 Alloy</a:t>
                      </a:r>
                      <a:endParaRPr lang="zh-TW" altLang="en-US" sz="1600" dirty="0"/>
                    </a:p>
                  </a:txBody>
                  <a:tcPr anchor="ctr"/>
                </a:tc>
                <a:tc>
                  <a:txBody>
                    <a:bodyPr/>
                    <a:lstStyle/>
                    <a:p>
                      <a:pPr algn="ctr"/>
                      <a:r>
                        <a:rPr lang="en-US" altLang="zh-TW" sz="1600" dirty="0" smtClean="0"/>
                        <a:t>Alloy</a:t>
                      </a:r>
                      <a:r>
                        <a:rPr lang="en-US" altLang="zh-TW" sz="1600" baseline="0" dirty="0" smtClean="0"/>
                        <a:t> Steel</a:t>
                      </a:r>
                      <a:endParaRPr lang="zh-TW" altLang="en-US" sz="1600" dirty="0"/>
                    </a:p>
                  </a:txBody>
                  <a:tcPr anchor="ctr"/>
                </a:tc>
                <a:tc>
                  <a:txBody>
                    <a:bodyPr/>
                    <a:lstStyle/>
                    <a:p>
                      <a:pPr algn="ctr"/>
                      <a:r>
                        <a:rPr lang="en-US" altLang="zh-TW" sz="1600" dirty="0" smtClean="0"/>
                        <a:t>Gray Cast</a:t>
                      </a:r>
                      <a:r>
                        <a:rPr lang="en-US" altLang="zh-TW" sz="1600" baseline="0" dirty="0" smtClean="0"/>
                        <a:t> Iron</a:t>
                      </a:r>
                      <a:endParaRPr lang="zh-TW" altLang="en-US" sz="1600" dirty="0"/>
                    </a:p>
                  </a:txBody>
                  <a:tcPr anchor="ctr"/>
                </a:tc>
                <a:tc>
                  <a:txBody>
                    <a:bodyPr/>
                    <a:lstStyle/>
                    <a:p>
                      <a:pPr algn="ctr"/>
                      <a:r>
                        <a:rPr lang="en-US" altLang="zh-TW" sz="1600" dirty="0" smtClean="0"/>
                        <a:t>Ductile Iron</a:t>
                      </a:r>
                      <a:endParaRPr lang="zh-TW" altLang="en-US" sz="1600" dirty="0"/>
                    </a:p>
                  </a:txBody>
                  <a:tcPr anchor="ctr"/>
                </a:tc>
                <a:tc>
                  <a:txBody>
                    <a:bodyPr/>
                    <a:lstStyle/>
                    <a:p>
                      <a:pPr algn="ctr"/>
                      <a:r>
                        <a:rPr lang="en-US" altLang="zh-TW" sz="1600" dirty="0" smtClean="0"/>
                        <a:t>EPDM</a:t>
                      </a:r>
                      <a:endParaRPr lang="zh-TW" altLang="en-US" sz="1600" dirty="0"/>
                    </a:p>
                  </a:txBody>
                  <a:tcPr anchor="ctr"/>
                </a:tc>
              </a:tr>
              <a:tr h="731520">
                <a:tc>
                  <a:txBody>
                    <a:bodyPr/>
                    <a:lstStyle/>
                    <a:p>
                      <a:pPr algn="ctr"/>
                      <a:r>
                        <a:rPr lang="en-US" altLang="zh-TW" sz="1400" dirty="0" smtClean="0"/>
                        <a:t>von</a:t>
                      </a:r>
                      <a:r>
                        <a:rPr lang="en-US" altLang="zh-TW" sz="1400" baseline="0" dirty="0" smtClean="0"/>
                        <a:t> </a:t>
                      </a:r>
                      <a:r>
                        <a:rPr lang="en-US" altLang="zh-TW" sz="1400" baseline="0" dirty="0" err="1" smtClean="0"/>
                        <a:t>Mises</a:t>
                      </a:r>
                      <a:r>
                        <a:rPr lang="en-US" altLang="zh-TW" sz="1400" baseline="0" dirty="0" smtClean="0"/>
                        <a:t> </a:t>
                      </a:r>
                      <a:r>
                        <a:rPr lang="en-US" altLang="zh-TW" sz="1400" dirty="0" smtClean="0"/>
                        <a:t>Stress</a:t>
                      </a:r>
                    </a:p>
                    <a:p>
                      <a:pPr algn="ctr"/>
                      <a:r>
                        <a:rPr lang="en-US" altLang="zh-TW" sz="1400" dirty="0" smtClean="0"/>
                        <a:t>(</a:t>
                      </a:r>
                      <a:r>
                        <a:rPr lang="en-US" altLang="zh-TW" sz="1400" dirty="0" err="1" smtClean="0"/>
                        <a:t>kgf</a:t>
                      </a:r>
                      <a:r>
                        <a:rPr lang="en-US" altLang="zh-TW" sz="1400" dirty="0" smtClean="0"/>
                        <a:t>/cm</a:t>
                      </a:r>
                      <a:r>
                        <a:rPr lang="en-US" altLang="zh-TW" sz="1400" baseline="30000" dirty="0" smtClean="0"/>
                        <a:t>2</a:t>
                      </a:r>
                      <a:r>
                        <a:rPr lang="en-US" altLang="zh-TW" sz="1400" dirty="0" smtClean="0"/>
                        <a:t>)</a:t>
                      </a:r>
                      <a:endParaRPr lang="zh-TW" altLang="en-US" sz="1400" dirty="0"/>
                    </a:p>
                  </a:txBody>
                  <a:tcPr anchor="ctr"/>
                </a:tc>
                <a:tc>
                  <a:txBody>
                    <a:bodyPr/>
                    <a:lstStyle/>
                    <a:p>
                      <a:pPr algn="ctr"/>
                      <a:r>
                        <a:rPr lang="en-US" altLang="zh-TW" sz="1600" dirty="0" smtClean="0"/>
                        <a:t>1.9</a:t>
                      </a:r>
                      <a:endParaRPr lang="zh-TW" altLang="en-US" sz="1600" dirty="0"/>
                    </a:p>
                  </a:txBody>
                  <a:tcPr anchor="ctr"/>
                </a:tc>
                <a:tc>
                  <a:txBody>
                    <a:bodyPr/>
                    <a:lstStyle/>
                    <a:p>
                      <a:pPr algn="ctr"/>
                      <a:r>
                        <a:rPr lang="en-US" altLang="zh-TW" sz="1600" dirty="0" smtClean="0"/>
                        <a:t>1.9</a:t>
                      </a:r>
                      <a:endParaRPr lang="zh-TW" altLang="en-US" sz="1600" dirty="0"/>
                    </a:p>
                  </a:txBody>
                  <a:tcPr anchor="ctr"/>
                </a:tc>
                <a:tc>
                  <a:txBody>
                    <a:bodyPr/>
                    <a:lstStyle/>
                    <a:p>
                      <a:pPr algn="ctr"/>
                      <a:r>
                        <a:rPr lang="en-US" altLang="zh-TW" sz="1600" dirty="0" smtClean="0"/>
                        <a:t>1.9</a:t>
                      </a:r>
                      <a:endParaRPr lang="zh-TW" altLang="en-US" sz="1600" dirty="0"/>
                    </a:p>
                  </a:txBody>
                  <a:tcPr anchor="ctr"/>
                </a:tc>
                <a:tc>
                  <a:txBody>
                    <a:bodyPr/>
                    <a:lstStyle/>
                    <a:p>
                      <a:pPr algn="ctr"/>
                      <a:r>
                        <a:rPr lang="en-US" altLang="zh-TW" sz="1600" dirty="0" smtClean="0"/>
                        <a:t>1.9</a:t>
                      </a:r>
                      <a:endParaRPr lang="zh-TW" altLang="en-US" sz="1600" dirty="0"/>
                    </a:p>
                  </a:txBody>
                  <a:tcPr anchor="ctr"/>
                </a:tc>
                <a:tc>
                  <a:txBody>
                    <a:bodyPr/>
                    <a:lstStyle/>
                    <a:p>
                      <a:pPr algn="ctr"/>
                      <a:r>
                        <a:rPr lang="en-US" altLang="zh-TW" sz="1600" dirty="0" smtClean="0"/>
                        <a:t>1.9</a:t>
                      </a:r>
                    </a:p>
                  </a:txBody>
                  <a:tcPr anchor="ctr"/>
                </a:tc>
              </a:tr>
              <a:tr h="518160">
                <a:tc>
                  <a:txBody>
                    <a:bodyPr/>
                    <a:lstStyle/>
                    <a:p>
                      <a:pPr algn="ctr"/>
                      <a:r>
                        <a:rPr lang="en-US" altLang="zh-TW" sz="1400" dirty="0" smtClean="0"/>
                        <a:t>Displacement</a:t>
                      </a:r>
                    </a:p>
                    <a:p>
                      <a:pPr algn="ctr"/>
                      <a:r>
                        <a:rPr lang="en-US" altLang="zh-TW" sz="1400" dirty="0" smtClean="0"/>
                        <a:t>(mm)</a:t>
                      </a:r>
                      <a:endParaRPr lang="zh-TW" altLang="en-US" sz="1400" dirty="0"/>
                    </a:p>
                  </a:txBody>
                  <a:tcPr anchor="ctr"/>
                </a:tc>
                <a:tc>
                  <a:txBody>
                    <a:bodyPr/>
                    <a:lstStyle/>
                    <a:p>
                      <a:endParaRPr lang="zh-TW"/>
                    </a:p>
                  </a:txBody>
                  <a:tcPr anchor="ctr">
                    <a:blipFill rotWithShape="0">
                      <a:blip r:embed="rId2"/>
                      <a:stretch>
                        <a:fillRect l="-100935" t="-253488" r="-403271" b="-209302"/>
                      </a:stretch>
                    </a:blipFill>
                  </a:tcPr>
                </a:tc>
                <a:tc>
                  <a:txBody>
                    <a:bodyPr/>
                    <a:lstStyle/>
                    <a:p>
                      <a:endParaRPr lang="zh-TW"/>
                    </a:p>
                  </a:txBody>
                  <a:tcPr anchor="ctr">
                    <a:blipFill rotWithShape="0">
                      <a:blip r:embed="rId2"/>
                      <a:stretch>
                        <a:fillRect l="-200000" t="-253488" r="-301395" b="-209302"/>
                      </a:stretch>
                    </a:blipFill>
                  </a:tcPr>
                </a:tc>
                <a:tc>
                  <a:txBody>
                    <a:bodyPr/>
                    <a:lstStyle/>
                    <a:p>
                      <a:endParaRPr lang="zh-TW"/>
                    </a:p>
                  </a:txBody>
                  <a:tcPr anchor="ctr">
                    <a:blipFill rotWithShape="0">
                      <a:blip r:embed="rId2"/>
                      <a:stretch>
                        <a:fillRect l="-300000" t="-253488" r="-201395" b="-209302"/>
                      </a:stretch>
                    </a:blipFill>
                  </a:tcPr>
                </a:tc>
                <a:tc>
                  <a:txBody>
                    <a:bodyPr/>
                    <a:lstStyle/>
                    <a:p>
                      <a:endParaRPr lang="zh-TW"/>
                    </a:p>
                  </a:txBody>
                  <a:tcPr anchor="ctr">
                    <a:blipFill rotWithShape="0">
                      <a:blip r:embed="rId2"/>
                      <a:stretch>
                        <a:fillRect l="-401869" t="-253488" r="-102336" b="-209302"/>
                      </a:stretch>
                    </a:blipFill>
                  </a:tcPr>
                </a:tc>
                <a:tc>
                  <a:txBody>
                    <a:bodyPr/>
                    <a:lstStyle/>
                    <a:p>
                      <a:endParaRPr lang="zh-TW"/>
                    </a:p>
                  </a:txBody>
                  <a:tcPr anchor="ctr">
                    <a:blipFill rotWithShape="0">
                      <a:blip r:embed="rId2"/>
                      <a:stretch>
                        <a:fillRect l="-499535" t="-253488" r="-1860" b="-209302"/>
                      </a:stretch>
                    </a:blipFill>
                  </a:tcPr>
                </a:tc>
              </a:tr>
              <a:tr h="518160">
                <a:tc>
                  <a:txBody>
                    <a:bodyPr/>
                    <a:lstStyle/>
                    <a:p>
                      <a:pPr algn="ctr"/>
                      <a:r>
                        <a:rPr lang="en-US" altLang="zh-TW" sz="1400" dirty="0" smtClean="0"/>
                        <a:t>Yield Strength</a:t>
                      </a:r>
                    </a:p>
                    <a:p>
                      <a:pPr algn="ctr"/>
                      <a:r>
                        <a:rPr lang="en-US" altLang="zh-TW" sz="1400" dirty="0" smtClean="0"/>
                        <a:t>(</a:t>
                      </a:r>
                      <a:r>
                        <a:rPr lang="en-US" altLang="zh-TW" sz="1400" dirty="0" err="1" smtClean="0"/>
                        <a:t>kgf</a:t>
                      </a:r>
                      <a:r>
                        <a:rPr lang="en-US" altLang="zh-TW" sz="1400" dirty="0" smtClean="0"/>
                        <a:t>/cm</a:t>
                      </a:r>
                      <a:r>
                        <a:rPr lang="en-US" altLang="zh-TW" sz="1400" baseline="30000" dirty="0" smtClean="0"/>
                        <a:t>2</a:t>
                      </a:r>
                      <a:r>
                        <a:rPr lang="en-US" altLang="zh-TW" sz="1400" dirty="0" smtClean="0"/>
                        <a:t>)</a:t>
                      </a:r>
                      <a:endParaRPr lang="zh-TW" altLang="en-US" sz="1400" dirty="0"/>
                    </a:p>
                  </a:txBody>
                  <a:tcPr anchor="ctr"/>
                </a:tc>
                <a:tc>
                  <a:txBody>
                    <a:bodyPr/>
                    <a:lstStyle/>
                    <a:p>
                      <a:pPr algn="ctr"/>
                      <a:r>
                        <a:rPr lang="en-US" altLang="zh-TW" sz="1600" dirty="0" smtClean="0"/>
                        <a:t>281.18</a:t>
                      </a:r>
                      <a:endParaRPr lang="zh-TW" altLang="en-US" sz="1600" dirty="0"/>
                    </a:p>
                  </a:txBody>
                  <a:tcPr anchor="ctr"/>
                </a:tc>
                <a:tc>
                  <a:txBody>
                    <a:bodyPr/>
                    <a:lstStyle/>
                    <a:p>
                      <a:pPr algn="ctr"/>
                      <a:r>
                        <a:rPr lang="en-US" altLang="zh-TW" sz="1600" dirty="0" smtClean="0"/>
                        <a:t>6326.51</a:t>
                      </a:r>
                      <a:endParaRPr lang="zh-TW" altLang="en-US" sz="1600" dirty="0"/>
                    </a:p>
                  </a:txBody>
                  <a:tcPr anchor="ctr"/>
                </a:tc>
                <a:tc>
                  <a:txBody>
                    <a:bodyPr/>
                    <a:lstStyle/>
                    <a:p>
                      <a:pPr algn="ctr"/>
                      <a:r>
                        <a:rPr lang="en-US" altLang="zh-TW" sz="1600" smtClean="0"/>
                        <a:t>8433</a:t>
                      </a:r>
                      <a:endParaRPr lang="zh-TW" altLang="en-US" sz="1600" dirty="0"/>
                    </a:p>
                  </a:txBody>
                  <a:tcPr anchor="ctr"/>
                </a:tc>
                <a:tc>
                  <a:txBody>
                    <a:bodyPr/>
                    <a:lstStyle/>
                    <a:p>
                      <a:pPr algn="ctr"/>
                      <a:r>
                        <a:rPr lang="en-US" altLang="zh-TW" sz="1600" dirty="0" smtClean="0"/>
                        <a:t>5623.55</a:t>
                      </a:r>
                      <a:endParaRPr lang="zh-TW" altLang="en-US" sz="1600" dirty="0"/>
                    </a:p>
                  </a:txBody>
                  <a:tcPr anchor="ctr"/>
                </a:tc>
                <a:tc>
                  <a:txBody>
                    <a:bodyPr/>
                    <a:lstStyle/>
                    <a:p>
                      <a:pPr algn="ctr"/>
                      <a:r>
                        <a:rPr lang="en-US" altLang="zh-TW" sz="1600" dirty="0" smtClean="0"/>
                        <a:t>N/A</a:t>
                      </a:r>
                      <a:endParaRPr lang="zh-TW" altLang="en-US" sz="1600" dirty="0"/>
                    </a:p>
                  </a:txBody>
                  <a:tcPr anchor="ctr"/>
                </a:tc>
              </a:tr>
              <a:tr h="518160">
                <a:tc>
                  <a:txBody>
                    <a:bodyPr/>
                    <a:lstStyle/>
                    <a:p>
                      <a:pPr algn="ctr"/>
                      <a:r>
                        <a:rPr lang="en-US" altLang="zh-TW" sz="1400" dirty="0" smtClean="0"/>
                        <a:t>Mass</a:t>
                      </a:r>
                    </a:p>
                    <a:p>
                      <a:pPr algn="ctr"/>
                      <a:r>
                        <a:rPr lang="en-US" altLang="zh-TW" sz="1400" dirty="0" smtClean="0"/>
                        <a:t>(kg)</a:t>
                      </a:r>
                      <a:endParaRPr lang="zh-TW" altLang="en-US" sz="1400" dirty="0"/>
                    </a:p>
                  </a:txBody>
                  <a:tcPr anchor="ctr"/>
                </a:tc>
                <a:tc>
                  <a:txBody>
                    <a:bodyPr/>
                    <a:lstStyle/>
                    <a:p>
                      <a:pPr algn="ctr"/>
                      <a:r>
                        <a:rPr lang="en-US" altLang="zh-TW" sz="1600" dirty="0" smtClean="0"/>
                        <a:t>283.79</a:t>
                      </a:r>
                      <a:endParaRPr lang="zh-TW" altLang="en-US" sz="1600" dirty="0"/>
                    </a:p>
                  </a:txBody>
                  <a:tcPr anchor="ctr"/>
                </a:tc>
                <a:tc>
                  <a:txBody>
                    <a:bodyPr/>
                    <a:lstStyle/>
                    <a:p>
                      <a:pPr algn="ctr"/>
                      <a:r>
                        <a:rPr lang="en-US" altLang="zh-TW" sz="1600" dirty="0" smtClean="0"/>
                        <a:t>809.33</a:t>
                      </a:r>
                      <a:endParaRPr lang="zh-TW" altLang="en-US" sz="1600" dirty="0"/>
                    </a:p>
                  </a:txBody>
                  <a:tcPr anchor="ctr"/>
                </a:tc>
                <a:tc>
                  <a:txBody>
                    <a:bodyPr/>
                    <a:lstStyle/>
                    <a:p>
                      <a:pPr algn="ctr"/>
                      <a:r>
                        <a:rPr lang="en-US" altLang="zh-TW" sz="1600" dirty="0" smtClean="0"/>
                        <a:t>756.78</a:t>
                      </a:r>
                      <a:endParaRPr lang="zh-TW" altLang="en-US" sz="1600" dirty="0"/>
                    </a:p>
                  </a:txBody>
                  <a:tcPr anchor="ctr"/>
                </a:tc>
                <a:tc>
                  <a:txBody>
                    <a:bodyPr/>
                    <a:lstStyle/>
                    <a:p>
                      <a:pPr algn="ctr"/>
                      <a:r>
                        <a:rPr lang="en-US" altLang="zh-TW" sz="1600" dirty="0" smtClean="0"/>
                        <a:t>746.27</a:t>
                      </a:r>
                      <a:endParaRPr lang="zh-TW" altLang="en-US" sz="1600" dirty="0"/>
                    </a:p>
                  </a:txBody>
                  <a:tcPr anchor="ctr"/>
                </a:tc>
                <a:tc>
                  <a:txBody>
                    <a:bodyPr/>
                    <a:lstStyle/>
                    <a:p>
                      <a:pPr algn="ctr"/>
                      <a:r>
                        <a:rPr lang="en-US" altLang="zh-TW" sz="1600" dirty="0" smtClean="0"/>
                        <a:t>33.29</a:t>
                      </a:r>
                      <a:endParaRPr lang="zh-TW" altLang="en-US" sz="1600" dirty="0"/>
                    </a:p>
                  </a:txBody>
                  <a:tcPr anchor="ctr"/>
                </a:tc>
              </a:tr>
            </a:tbl>
          </a:graphicData>
        </a:graphic>
      </p:graphicFrame>
      <p:pic>
        <p:nvPicPr>
          <p:cNvPr id="21508" name="圖片 3"/>
          <p:cNvPicPr>
            <a:picLocks noChangeAspect="1"/>
          </p:cNvPicPr>
          <p:nvPr/>
        </p:nvPicPr>
        <p:blipFill>
          <a:blip r:embed="rId3">
            <a:extLst>
              <a:ext uri="{28A0092B-C50C-407E-A947-70E740481C1C}">
                <a14:useLocalDpi xmlns:a14="http://schemas.microsoft.com/office/drawing/2010/main" val="0"/>
              </a:ext>
            </a:extLst>
          </a:blip>
          <a:srcRect l="38287" t="26923" r="15446" b="17033"/>
          <a:stretch>
            <a:fillRect/>
          </a:stretch>
        </p:blipFill>
        <p:spPr bwMode="auto">
          <a:xfrm>
            <a:off x="2743200" y="1143000"/>
            <a:ext cx="3657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09" name="直線接點 7"/>
          <p:cNvCxnSpPr>
            <a:cxnSpLocks noChangeShapeType="1"/>
          </p:cNvCxnSpPr>
          <p:nvPr/>
        </p:nvCxnSpPr>
        <p:spPr bwMode="auto">
          <a:xfrm flipH="1" flipV="1">
            <a:off x="3200400" y="2209800"/>
            <a:ext cx="304800" cy="2286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0" name="直線接點 9"/>
          <p:cNvCxnSpPr>
            <a:cxnSpLocks noChangeShapeType="1"/>
          </p:cNvCxnSpPr>
          <p:nvPr/>
        </p:nvCxnSpPr>
        <p:spPr bwMode="auto">
          <a:xfrm flipH="1" flipV="1">
            <a:off x="4703763" y="1365250"/>
            <a:ext cx="304800" cy="2286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1" name="直線單箭頭接點 10"/>
          <p:cNvCxnSpPr>
            <a:cxnSpLocks noChangeShapeType="1"/>
          </p:cNvCxnSpPr>
          <p:nvPr/>
        </p:nvCxnSpPr>
        <p:spPr bwMode="auto">
          <a:xfrm flipV="1">
            <a:off x="3303588" y="1419225"/>
            <a:ext cx="1470025" cy="841375"/>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1512" name="文字方塊 12"/>
          <p:cNvSpPr txBox="1">
            <a:spLocks noChangeArrowheads="1"/>
          </p:cNvSpPr>
          <p:nvPr/>
        </p:nvSpPr>
        <p:spPr bwMode="auto">
          <a:xfrm rot="-1744186">
            <a:off x="3686175" y="1643063"/>
            <a:ext cx="5334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1000">
                <a:solidFill>
                  <a:schemeClr val="tx1"/>
                </a:solidFill>
                <a:latin typeface="Times New Roman" panose="02020603050405020304" pitchFamily="18" charset="0"/>
                <a:ea typeface="新細明體" panose="02020500000000000000" pitchFamily="18" charset="-120"/>
              </a:rPr>
              <a:t>1.7</a:t>
            </a:r>
            <a:r>
              <a:rPr lang="en-US" altLang="zh-TW" sz="1000" baseline="30000">
                <a:solidFill>
                  <a:schemeClr val="tx1"/>
                </a:solidFill>
                <a:latin typeface="Times New Roman" panose="02020603050405020304" pitchFamily="18" charset="0"/>
                <a:ea typeface="新細明體" panose="02020500000000000000" pitchFamily="18" charset="-120"/>
              </a:rPr>
              <a:t>(m)</a:t>
            </a:r>
            <a:endParaRPr lang="zh-TW" altLang="en-US" sz="1000" baseline="30000">
              <a:solidFill>
                <a:schemeClr val="tx1"/>
              </a:solidFill>
              <a:latin typeface="Times New Roman" panose="02020603050405020304" pitchFamily="18" charset="0"/>
              <a:ea typeface="新細明體" panose="02020500000000000000" pitchFamily="18" charset="-120"/>
            </a:endParaRPr>
          </a:p>
        </p:txBody>
      </p:sp>
      <p:cxnSp>
        <p:nvCxnSpPr>
          <p:cNvPr id="21513" name="直線接點 14"/>
          <p:cNvCxnSpPr>
            <a:cxnSpLocks noChangeShapeType="1"/>
          </p:cNvCxnSpPr>
          <p:nvPr/>
        </p:nvCxnSpPr>
        <p:spPr bwMode="auto">
          <a:xfrm flipV="1">
            <a:off x="5111750" y="1385888"/>
            <a:ext cx="425450" cy="2413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4" name="直線接點 16"/>
          <p:cNvCxnSpPr>
            <a:cxnSpLocks noChangeShapeType="1"/>
          </p:cNvCxnSpPr>
          <p:nvPr/>
        </p:nvCxnSpPr>
        <p:spPr bwMode="auto">
          <a:xfrm flipV="1">
            <a:off x="5540375" y="1644650"/>
            <a:ext cx="425450" cy="2413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5" name="直線單箭頭接點 17"/>
          <p:cNvCxnSpPr>
            <a:cxnSpLocks noChangeShapeType="1"/>
          </p:cNvCxnSpPr>
          <p:nvPr/>
        </p:nvCxnSpPr>
        <p:spPr bwMode="auto">
          <a:xfrm>
            <a:off x="5480050" y="1419225"/>
            <a:ext cx="433388" cy="257175"/>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1516" name="文字方塊 18"/>
          <p:cNvSpPr txBox="1">
            <a:spLocks noChangeArrowheads="1"/>
          </p:cNvSpPr>
          <p:nvPr/>
        </p:nvSpPr>
        <p:spPr bwMode="auto">
          <a:xfrm rot="2035829">
            <a:off x="5513388" y="1371600"/>
            <a:ext cx="4794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1000">
                <a:solidFill>
                  <a:schemeClr val="tx1"/>
                </a:solidFill>
                <a:latin typeface="Times New Roman" panose="02020603050405020304" pitchFamily="18" charset="0"/>
                <a:ea typeface="新細明體" panose="02020500000000000000" pitchFamily="18" charset="-120"/>
              </a:rPr>
              <a:t>0.5</a:t>
            </a:r>
            <a:r>
              <a:rPr lang="en-US" altLang="zh-TW" sz="1000" baseline="30000">
                <a:solidFill>
                  <a:schemeClr val="tx1"/>
                </a:solidFill>
                <a:latin typeface="Times New Roman" panose="02020603050405020304" pitchFamily="18" charset="0"/>
                <a:ea typeface="新細明體" panose="02020500000000000000" pitchFamily="18" charset="-120"/>
              </a:rPr>
              <a:t>(m)</a:t>
            </a:r>
            <a:endParaRPr lang="zh-TW" altLang="en-US" sz="1000" baseline="30000">
              <a:solidFill>
                <a:schemeClr val="tx1"/>
              </a:solidFill>
              <a:latin typeface="Times New Roman" panose="02020603050405020304" pitchFamily="18" charset="0"/>
              <a:ea typeface="新細明體" panose="02020500000000000000" pitchFamily="18" charset="-120"/>
            </a:endParaRPr>
          </a:p>
        </p:txBody>
      </p:sp>
      <p:cxnSp>
        <p:nvCxnSpPr>
          <p:cNvPr id="21517" name="直線接點 20"/>
          <p:cNvCxnSpPr>
            <a:cxnSpLocks noChangeShapeType="1"/>
          </p:cNvCxnSpPr>
          <p:nvPr/>
        </p:nvCxnSpPr>
        <p:spPr bwMode="auto">
          <a:xfrm>
            <a:off x="4114800" y="2819400"/>
            <a:ext cx="457200" cy="3048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8" name="直線接點 22"/>
          <p:cNvCxnSpPr>
            <a:cxnSpLocks noChangeShapeType="1"/>
          </p:cNvCxnSpPr>
          <p:nvPr/>
        </p:nvCxnSpPr>
        <p:spPr bwMode="auto">
          <a:xfrm>
            <a:off x="4132263" y="2960688"/>
            <a:ext cx="457200" cy="3048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19" name="直線接點 23"/>
          <p:cNvCxnSpPr>
            <a:cxnSpLocks noChangeShapeType="1"/>
          </p:cNvCxnSpPr>
          <p:nvPr/>
        </p:nvCxnSpPr>
        <p:spPr bwMode="auto">
          <a:xfrm flipV="1">
            <a:off x="4495800" y="2895600"/>
            <a:ext cx="0" cy="45720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20" name="直線接點 25"/>
          <p:cNvCxnSpPr>
            <a:cxnSpLocks noChangeShapeType="1"/>
          </p:cNvCxnSpPr>
          <p:nvPr/>
        </p:nvCxnSpPr>
        <p:spPr bwMode="auto">
          <a:xfrm flipV="1">
            <a:off x="4489450" y="3429000"/>
            <a:ext cx="539750" cy="0"/>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1521" name="直線單箭頭接點 28"/>
          <p:cNvCxnSpPr>
            <a:cxnSpLocks noChangeShapeType="1"/>
          </p:cNvCxnSpPr>
          <p:nvPr/>
        </p:nvCxnSpPr>
        <p:spPr bwMode="auto">
          <a:xfrm flipV="1">
            <a:off x="4495800" y="3200400"/>
            <a:ext cx="0" cy="217488"/>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1522" name="直線單箭頭接點 30"/>
          <p:cNvCxnSpPr>
            <a:cxnSpLocks noChangeShapeType="1"/>
          </p:cNvCxnSpPr>
          <p:nvPr/>
        </p:nvCxnSpPr>
        <p:spPr bwMode="auto">
          <a:xfrm>
            <a:off x="4495800" y="2946400"/>
            <a:ext cx="0" cy="130175"/>
          </a:xfrm>
          <a:prstGeom prst="straightConnector1">
            <a:avLst/>
          </a:prstGeom>
          <a:noFill/>
          <a:ln w="127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21523" name="文字方塊 32"/>
          <p:cNvSpPr txBox="1">
            <a:spLocks noChangeArrowheads="1"/>
          </p:cNvSpPr>
          <p:nvPr/>
        </p:nvSpPr>
        <p:spPr bwMode="auto">
          <a:xfrm>
            <a:off x="4552950" y="3214688"/>
            <a:ext cx="6286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1000">
                <a:solidFill>
                  <a:schemeClr val="tx1"/>
                </a:solidFill>
                <a:latin typeface="Times New Roman" panose="02020603050405020304" pitchFamily="18" charset="0"/>
                <a:ea typeface="新細明體" panose="02020500000000000000" pitchFamily="18" charset="-120"/>
              </a:rPr>
              <a:t>0.15</a:t>
            </a:r>
            <a:r>
              <a:rPr lang="en-US" altLang="zh-TW" sz="1000" baseline="30000">
                <a:solidFill>
                  <a:schemeClr val="tx1"/>
                </a:solidFill>
                <a:latin typeface="Times New Roman" panose="02020603050405020304" pitchFamily="18" charset="0"/>
                <a:ea typeface="新細明體" panose="02020500000000000000" pitchFamily="18" charset="-120"/>
              </a:rPr>
              <a:t>(m)</a:t>
            </a:r>
            <a:endParaRPr lang="zh-TW" altLang="en-US" sz="1000" baseline="30000">
              <a:solidFill>
                <a:schemeClr val="tx1"/>
              </a:solidFill>
              <a:latin typeface="Times New Roman" panose="02020603050405020304" pitchFamily="18" charset="0"/>
              <a:ea typeface="新細明體" panose="02020500000000000000" pitchFamily="18" charset="-120"/>
            </a:endParaRPr>
          </a:p>
        </p:txBody>
      </p:sp>
      <p:sp>
        <p:nvSpPr>
          <p:cNvPr id="2" name="橢圓 1"/>
          <p:cNvSpPr>
            <a:spLocks noChangeArrowheads="1"/>
          </p:cNvSpPr>
          <p:nvPr/>
        </p:nvSpPr>
        <p:spPr bwMode="auto">
          <a:xfrm>
            <a:off x="7239000" y="3124200"/>
            <a:ext cx="1219200" cy="3429000"/>
          </a:xfrm>
          <a:prstGeom prst="ellipse">
            <a:avLst/>
          </a:prstGeom>
          <a:noFill/>
          <a:ln w="38100" algn="ctr">
            <a:solidFill>
              <a:srgbClr val="FF00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endParaRPr lang="zh-TW" altLang="en-US">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圖片 2"/>
          <p:cNvPicPr>
            <a:picLocks noChangeAspect="1"/>
          </p:cNvPicPr>
          <p:nvPr/>
        </p:nvPicPr>
        <p:blipFill>
          <a:blip r:embed="rId2">
            <a:extLst>
              <a:ext uri="{28A0092B-C50C-407E-A947-70E740481C1C}">
                <a14:useLocalDpi xmlns:a14="http://schemas.microsoft.com/office/drawing/2010/main" val="0"/>
              </a:ext>
            </a:extLst>
          </a:blip>
          <a:srcRect l="23061" t="29121" r="24231" b="28021"/>
          <a:stretch>
            <a:fillRect/>
          </a:stretch>
        </p:blipFill>
        <p:spPr bwMode="auto">
          <a:xfrm>
            <a:off x="1143000" y="1422400"/>
            <a:ext cx="685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標題 1"/>
          <p:cNvSpPr>
            <a:spLocks noGrp="1"/>
          </p:cNvSpPr>
          <p:nvPr>
            <p:ph type="title"/>
          </p:nvPr>
        </p:nvSpPr>
        <p:spPr/>
        <p:txBody>
          <a:bodyPr/>
          <a:lstStyle/>
          <a:p>
            <a:r>
              <a:rPr lang="en-US" altLang="zh-TW" smtClean="0">
                <a:ea typeface="新細明體" panose="02020500000000000000" pitchFamily="18" charset="-120"/>
              </a:rPr>
              <a:t>Material Selection</a:t>
            </a:r>
            <a:endParaRPr lang="zh-TW" altLang="en-US" smtClean="0">
              <a:ea typeface="新細明體" panose="02020500000000000000" pitchFamily="18" charset="-120"/>
            </a:endParaRPr>
          </a:p>
        </p:txBody>
      </p:sp>
      <p:graphicFrame>
        <p:nvGraphicFramePr>
          <p:cNvPr id="2" name="內容版面配置區 1"/>
          <p:cNvGraphicFramePr>
            <a:graphicFrameLocks noGrp="1"/>
          </p:cNvGraphicFramePr>
          <p:nvPr>
            <p:ph idx="1"/>
          </p:nvPr>
        </p:nvGraphicFramePr>
        <p:xfrm>
          <a:off x="569913" y="5029200"/>
          <a:ext cx="8077200" cy="1432348"/>
        </p:xfrm>
        <a:graphic>
          <a:graphicData uri="http://schemas.openxmlformats.org/drawingml/2006/table">
            <a:tbl>
              <a:tblPr/>
              <a:tblGrid>
                <a:gridCol w="1130300"/>
                <a:gridCol w="1130300"/>
                <a:gridCol w="1130300"/>
                <a:gridCol w="1130300"/>
                <a:gridCol w="1004887"/>
                <a:gridCol w="1255713"/>
                <a:gridCol w="1295400"/>
              </a:tblGrid>
              <a:tr h="639788">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Cylinder</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Coil</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Wrap</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Bump</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Spring</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Magnet</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Shock</a:t>
                      </a:r>
                      <a:b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b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Absorber</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92137">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PVC</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Litz Wire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(Copper)</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Plastic</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EPDM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(Rubber)</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Steel</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NIB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(Neodymium Magnet)</a:t>
                      </a:r>
                      <a:endParaRPr kumimoji="0" lang="zh-TW" altLang="en-US" sz="14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Rubber</a:t>
                      </a:r>
                    </a:p>
                  </a:txBody>
                  <a:tcPr marT="45667" marB="4566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bl>
          </a:graphicData>
        </a:graphic>
      </p:graphicFrame>
      <p:cxnSp>
        <p:nvCxnSpPr>
          <p:cNvPr id="22558" name="直線單箭頭接點 14"/>
          <p:cNvCxnSpPr>
            <a:cxnSpLocks noChangeShapeType="1"/>
          </p:cNvCxnSpPr>
          <p:nvPr/>
        </p:nvCxnSpPr>
        <p:spPr bwMode="auto">
          <a:xfrm flipV="1">
            <a:off x="1257300" y="3173413"/>
            <a:ext cx="1862138" cy="2084387"/>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59" name="直線單箭頭接點 16"/>
          <p:cNvCxnSpPr>
            <a:cxnSpLocks noChangeShapeType="1"/>
          </p:cNvCxnSpPr>
          <p:nvPr/>
        </p:nvCxnSpPr>
        <p:spPr bwMode="auto">
          <a:xfrm flipV="1">
            <a:off x="2362200" y="3348038"/>
            <a:ext cx="1604963" cy="1833562"/>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60" name="直線單箭頭接點 18"/>
          <p:cNvCxnSpPr>
            <a:cxnSpLocks noChangeShapeType="1"/>
          </p:cNvCxnSpPr>
          <p:nvPr/>
        </p:nvCxnSpPr>
        <p:spPr bwMode="auto">
          <a:xfrm flipV="1">
            <a:off x="3429000" y="3522663"/>
            <a:ext cx="1236663" cy="1735137"/>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61" name="直線單箭頭接點 20"/>
          <p:cNvCxnSpPr>
            <a:cxnSpLocks noChangeShapeType="1"/>
          </p:cNvCxnSpPr>
          <p:nvPr/>
        </p:nvCxnSpPr>
        <p:spPr bwMode="auto">
          <a:xfrm flipV="1">
            <a:off x="4572000" y="3994150"/>
            <a:ext cx="496888" cy="118745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62" name="直線單箭頭接點 22"/>
          <p:cNvCxnSpPr>
            <a:cxnSpLocks noChangeShapeType="1"/>
          </p:cNvCxnSpPr>
          <p:nvPr/>
        </p:nvCxnSpPr>
        <p:spPr bwMode="auto">
          <a:xfrm flipV="1">
            <a:off x="5715000" y="3819525"/>
            <a:ext cx="469900" cy="1362075"/>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63" name="直線單箭頭接點 24"/>
          <p:cNvCxnSpPr>
            <a:cxnSpLocks noChangeShapeType="1"/>
          </p:cNvCxnSpPr>
          <p:nvPr/>
        </p:nvCxnSpPr>
        <p:spPr bwMode="auto">
          <a:xfrm flipH="1" flipV="1">
            <a:off x="6737350" y="3925888"/>
            <a:ext cx="44450" cy="1331912"/>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2564" name="直線單箭頭接點 26"/>
          <p:cNvCxnSpPr>
            <a:cxnSpLocks noChangeShapeType="1"/>
          </p:cNvCxnSpPr>
          <p:nvPr/>
        </p:nvCxnSpPr>
        <p:spPr bwMode="auto">
          <a:xfrm flipH="1" flipV="1">
            <a:off x="7556500" y="4102100"/>
            <a:ext cx="520700" cy="107950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p:txBody>
          <a:bodyPr/>
          <a:lstStyle/>
          <a:p>
            <a:r>
              <a:rPr lang="en-US" altLang="zh-TW" sz="3600" smtClean="0">
                <a:ea typeface="新細明體" panose="02020500000000000000" pitchFamily="18" charset="-120"/>
              </a:rPr>
              <a:t>Use of components principles</a:t>
            </a:r>
            <a:endParaRPr lang="zh-TW" altLang="en-US" sz="3600" smtClean="0">
              <a:ea typeface="新細明體" panose="02020500000000000000" pitchFamily="18" charset="-120"/>
            </a:endParaRPr>
          </a:p>
        </p:txBody>
      </p:sp>
      <p:pic>
        <p:nvPicPr>
          <p:cNvPr id="23555" name="內容版面配置區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81050" y="1600200"/>
            <a:ext cx="7543800" cy="1855788"/>
          </a:xfrm>
        </p:spPr>
      </p:pic>
      <p:pic>
        <p:nvPicPr>
          <p:cNvPr id="23556"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300" y="3962400"/>
            <a:ext cx="83708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p:txBody>
          <a:bodyPr/>
          <a:lstStyle/>
          <a:p>
            <a:r>
              <a:rPr lang="en-US" altLang="zh-TW" sz="3600" smtClean="0">
                <a:ea typeface="新細明體" panose="02020500000000000000" pitchFamily="18" charset="-120"/>
              </a:rPr>
              <a:t>Use of components principles</a:t>
            </a:r>
            <a:endParaRPr lang="zh-TW" altLang="en-US" sz="3600" smtClean="0">
              <a:ea typeface="新細明體" panose="02020500000000000000" pitchFamily="18" charset="-120"/>
            </a:endParaRPr>
          </a:p>
        </p:txBody>
      </p:sp>
      <p:pic>
        <p:nvPicPr>
          <p:cNvPr id="24579"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447800"/>
            <a:ext cx="8077200" cy="1987550"/>
          </a:xfrm>
        </p:spPr>
      </p:pic>
      <p:pic>
        <p:nvPicPr>
          <p:cNvPr id="24580"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3505200"/>
            <a:ext cx="633412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圖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9425" y="5126038"/>
            <a:ext cx="6303963"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p:txBody>
          <a:bodyPr/>
          <a:lstStyle/>
          <a:p>
            <a:r>
              <a:rPr lang="en-US" altLang="zh-TW" smtClean="0">
                <a:ea typeface="新細明體" pitchFamily="18" charset="-120"/>
              </a:rPr>
              <a:t>Performance Evaluation</a:t>
            </a:r>
            <a:endParaRPr lang="zh-TW" altLang="en-US" smtClean="0">
              <a:ea typeface="新細明體" pitchFamily="18" charset="-120"/>
            </a:endParaRPr>
          </a:p>
        </p:txBody>
      </p:sp>
      <p:cxnSp>
        <p:nvCxnSpPr>
          <p:cNvPr id="5" name="直接箭头连接符 4"/>
          <p:cNvCxnSpPr/>
          <p:nvPr/>
        </p:nvCxnSpPr>
        <p:spPr>
          <a:xfrm>
            <a:off x="647700" y="3230563"/>
            <a:ext cx="11493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2"/>
          <p:cNvSpPr txBox="1">
            <a:spLocks noChangeArrowheads="1"/>
          </p:cNvSpPr>
          <p:nvPr/>
        </p:nvSpPr>
        <p:spPr bwMode="auto">
          <a:xfrm>
            <a:off x="877888" y="2667000"/>
            <a:ext cx="874712" cy="461963"/>
          </a:xfrm>
          <a:prstGeom prst="rect">
            <a:avLst/>
          </a:prstGeom>
          <a:solidFill>
            <a:srgbClr val="FFFFFF"/>
          </a:solidFill>
          <a:ln w="9525">
            <a:noFill/>
            <a:miter lim="800000"/>
            <a:headEnd/>
            <a:tailEnd/>
          </a:ln>
        </p:spPr>
        <p:txBody>
          <a:bodyPr>
            <a:spAutoFit/>
          </a:bodyPr>
          <a:lstStyle/>
          <a:p>
            <a:pPr algn="just">
              <a:spcAft>
                <a:spcPts val="0"/>
              </a:spcAft>
              <a:defRPr/>
            </a:pPr>
            <a:r>
              <a:rPr lang="en-US" sz="1200" kern="100" dirty="0">
                <a:latin typeface="Calibri"/>
                <a:ea typeface="宋体"/>
                <a:cs typeface="Times New Roman"/>
              </a:rPr>
              <a:t>Absorbing Energy</a:t>
            </a:r>
            <a:endParaRPr lang="zh-CN" sz="1200" kern="100" dirty="0">
              <a:latin typeface="Calibri"/>
              <a:ea typeface="宋体"/>
              <a:cs typeface="Times New Roman"/>
            </a:endParaRPr>
          </a:p>
        </p:txBody>
      </p:sp>
      <p:cxnSp>
        <p:nvCxnSpPr>
          <p:cNvPr id="7" name="直接箭头连接符 6"/>
          <p:cNvCxnSpPr/>
          <p:nvPr/>
        </p:nvCxnSpPr>
        <p:spPr>
          <a:xfrm flipH="1" flipV="1">
            <a:off x="2759075" y="3721100"/>
            <a:ext cx="6350" cy="736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2"/>
          <p:cNvSpPr txBox="1">
            <a:spLocks noChangeArrowheads="1"/>
          </p:cNvSpPr>
          <p:nvPr/>
        </p:nvSpPr>
        <p:spPr bwMode="auto">
          <a:xfrm>
            <a:off x="2868613" y="3751263"/>
            <a:ext cx="1703387" cy="461962"/>
          </a:xfrm>
          <a:prstGeom prst="rect">
            <a:avLst/>
          </a:prstGeom>
          <a:noFill/>
          <a:ln w="9525">
            <a:noFill/>
            <a:miter lim="800000"/>
            <a:headEnd/>
            <a:tailEnd/>
          </a:ln>
        </p:spPr>
        <p:txBody>
          <a:bodyPr>
            <a:spAutoFit/>
          </a:bodyPr>
          <a:lstStyle/>
          <a:p>
            <a:pPr algn="just">
              <a:spcAft>
                <a:spcPts val="0"/>
              </a:spcAft>
              <a:defRPr/>
            </a:pPr>
            <a:r>
              <a:rPr lang="en-US" sz="1200" kern="100">
                <a:latin typeface="Calibri"/>
                <a:ea typeface="宋体"/>
                <a:cs typeface="Times New Roman"/>
              </a:rPr>
              <a:t>The stiffness: k</a:t>
            </a:r>
            <a:endParaRPr lang="zh-CN" sz="1200" kern="100">
              <a:latin typeface="Calibri"/>
              <a:ea typeface="宋体"/>
              <a:cs typeface="Times New Roman"/>
            </a:endParaRPr>
          </a:p>
          <a:p>
            <a:pPr algn="just">
              <a:spcAft>
                <a:spcPts val="0"/>
              </a:spcAft>
              <a:defRPr/>
            </a:pPr>
            <a:r>
              <a:rPr lang="en-US" sz="1200" kern="100">
                <a:latin typeface="Calibri"/>
                <a:ea typeface="宋体"/>
                <a:cs typeface="Times New Roman"/>
              </a:rPr>
              <a:t>The Damping ratio: c</a:t>
            </a:r>
            <a:endParaRPr lang="zh-CN" sz="1200" kern="100">
              <a:latin typeface="Calibri"/>
              <a:ea typeface="宋体"/>
              <a:cs typeface="Times New Roman"/>
            </a:endParaRPr>
          </a:p>
        </p:txBody>
      </p:sp>
      <p:cxnSp>
        <p:nvCxnSpPr>
          <p:cNvPr id="9" name="直接箭头连接符 8"/>
          <p:cNvCxnSpPr/>
          <p:nvPr/>
        </p:nvCxnSpPr>
        <p:spPr>
          <a:xfrm>
            <a:off x="2738438" y="1905000"/>
            <a:ext cx="4762" cy="75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2"/>
          <p:cNvSpPr txBox="1">
            <a:spLocks noRot="1" noChangeAspect="1" noMove="1" noResize="1" noEditPoints="1" noAdjustHandles="1" noChangeArrowheads="1" noChangeShapeType="1" noTextEdit="1"/>
          </p:cNvSpPr>
          <p:nvPr/>
        </p:nvSpPr>
        <p:spPr bwMode="auto">
          <a:xfrm>
            <a:off x="2767965" y="2032635"/>
            <a:ext cx="1356360" cy="461665"/>
          </a:xfrm>
          <a:prstGeom prst="rect">
            <a:avLst/>
          </a:prstGeom>
          <a:blipFill rotWithShape="1">
            <a:blip r:embed="rId2"/>
            <a:stretch>
              <a:fillRect/>
            </a:stretch>
          </a:blipFill>
          <a:ln w="9525">
            <a:noFill/>
            <a:miter lim="800000"/>
            <a:headEnd/>
            <a:tailEnd/>
          </a:ln>
        </p:spPr>
        <p:txBody>
          <a:bodyPr/>
          <a:lstStyle/>
          <a:p>
            <a:pPr>
              <a:defRPr/>
            </a:pPr>
            <a:r>
              <a:rPr lang="zh-CN" altLang="en-US">
                <a:noFill/>
              </a:rPr>
              <a:t> </a:t>
            </a:r>
          </a:p>
        </p:txBody>
      </p:sp>
      <p:cxnSp>
        <p:nvCxnSpPr>
          <p:cNvPr id="11" name="直接箭头连接符 10"/>
          <p:cNvCxnSpPr/>
          <p:nvPr/>
        </p:nvCxnSpPr>
        <p:spPr>
          <a:xfrm>
            <a:off x="3752850" y="3200400"/>
            <a:ext cx="1279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2"/>
          <p:cNvSpPr txBox="1">
            <a:spLocks noChangeArrowheads="1"/>
          </p:cNvSpPr>
          <p:nvPr/>
        </p:nvSpPr>
        <p:spPr bwMode="auto">
          <a:xfrm>
            <a:off x="3757613" y="2667000"/>
            <a:ext cx="1250950" cy="461963"/>
          </a:xfrm>
          <a:prstGeom prst="rect">
            <a:avLst/>
          </a:prstGeom>
          <a:solidFill>
            <a:srgbClr val="FFFFFF"/>
          </a:solidFill>
          <a:ln w="9525">
            <a:noFill/>
            <a:miter lim="800000"/>
            <a:headEnd/>
            <a:tailEnd/>
          </a:ln>
        </p:spPr>
        <p:txBody>
          <a:bodyPr>
            <a:spAutoFit/>
          </a:bodyPr>
          <a:lstStyle/>
          <a:p>
            <a:pPr algn="just">
              <a:spcAft>
                <a:spcPts val="0"/>
              </a:spcAft>
              <a:defRPr/>
            </a:pPr>
            <a:r>
              <a:rPr lang="en-US" sz="1200" kern="100" dirty="0">
                <a:latin typeface="Calibri"/>
                <a:ea typeface="宋体"/>
                <a:cs typeface="Times New Roman"/>
              </a:rPr>
              <a:t>Energy absorbed: E</a:t>
            </a:r>
            <a:endParaRPr lang="zh-CN" sz="1200" kern="100" dirty="0">
              <a:latin typeface="Calibri"/>
              <a:ea typeface="宋体"/>
              <a:cs typeface="Times New Roman"/>
            </a:endParaRPr>
          </a:p>
        </p:txBody>
      </p:sp>
      <p:sp>
        <p:nvSpPr>
          <p:cNvPr id="18444" name="TextBox 2"/>
          <p:cNvSpPr txBox="1">
            <a:spLocks noChangeArrowheads="1"/>
          </p:cNvSpPr>
          <p:nvPr/>
        </p:nvSpPr>
        <p:spPr bwMode="auto">
          <a:xfrm>
            <a:off x="647700" y="1371600"/>
            <a:ext cx="222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charset="0"/>
              </a:defRPr>
            </a:lvl1pPr>
            <a:lvl2pPr marL="742950" indent="-285750">
              <a:lnSpc>
                <a:spcPct val="90000"/>
              </a:lnSpc>
              <a:spcBef>
                <a:spcPct val="20000"/>
              </a:spcBef>
              <a:buChar char="–"/>
              <a:defRPr sz="2400">
                <a:solidFill>
                  <a:srgbClr val="FF0033"/>
                </a:solidFill>
                <a:latin typeface="Arial" charset="0"/>
              </a:defRPr>
            </a:lvl2pPr>
            <a:lvl3pPr marL="1143000" indent="-228600">
              <a:lnSpc>
                <a:spcPct val="90000"/>
              </a:lnSpc>
              <a:spcBef>
                <a:spcPct val="20000"/>
              </a:spcBef>
              <a:buChar char="•"/>
              <a:defRPr sz="2000">
                <a:solidFill>
                  <a:srgbClr val="0000FF"/>
                </a:solidFill>
                <a:latin typeface="Arial" charset="0"/>
              </a:defRPr>
            </a:lvl3pPr>
            <a:lvl4pPr marL="1600200" indent="-228600">
              <a:lnSpc>
                <a:spcPct val="90000"/>
              </a:lnSpc>
              <a:spcBef>
                <a:spcPct val="20000"/>
              </a:spcBef>
              <a:buChar char="–"/>
              <a:defRPr sz="2000">
                <a:solidFill>
                  <a:srgbClr val="FF0033"/>
                </a:solidFill>
                <a:latin typeface="Arial" charset="0"/>
              </a:defRPr>
            </a:lvl4pPr>
            <a:lvl5pPr marL="2057400" indent="-228600">
              <a:lnSpc>
                <a:spcPct val="90000"/>
              </a:lnSpc>
              <a:spcBef>
                <a:spcPct val="20000"/>
              </a:spcBef>
              <a:buChar char="•"/>
              <a:defRPr sz="2000">
                <a:solidFill>
                  <a:srgbClr val="0000FF"/>
                </a:solidFill>
                <a:latin typeface="Arial"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charset="0"/>
              </a:defRPr>
            </a:lvl9pPr>
          </a:lstStyle>
          <a:p>
            <a:pPr>
              <a:lnSpc>
                <a:spcPct val="100000"/>
              </a:lnSpc>
              <a:spcBef>
                <a:spcPct val="0"/>
              </a:spcBef>
              <a:buFontTx/>
              <a:buNone/>
            </a:pPr>
            <a:r>
              <a:rPr lang="en-US" altLang="zh-CN" sz="2400" b="1">
                <a:solidFill>
                  <a:schemeClr val="tx1"/>
                </a:solidFill>
                <a:latin typeface="Times New Roman" pitchFamily="18" charset="0"/>
                <a:ea typeface="宋体" charset="-122"/>
                <a:cs typeface="Times New Roman" pitchFamily="18" charset="0"/>
              </a:rPr>
              <a:t>1.  P-Diagram</a:t>
            </a:r>
            <a:endParaRPr lang="zh-CN" altLang="en-US" sz="2400" b="1">
              <a:solidFill>
                <a:schemeClr val="tx1"/>
              </a:solidFill>
              <a:latin typeface="Times New Roman" pitchFamily="18" charset="0"/>
              <a:ea typeface="宋体" charset="-122"/>
              <a:cs typeface="Times New Roman" pitchFamily="18" charset="0"/>
            </a:endParaRPr>
          </a:p>
        </p:txBody>
      </p:sp>
      <p:sp>
        <p:nvSpPr>
          <p:cNvPr id="18445" name="TextBox 13"/>
          <p:cNvSpPr txBox="1">
            <a:spLocks noChangeArrowheads="1"/>
          </p:cNvSpPr>
          <p:nvPr/>
        </p:nvSpPr>
        <p:spPr bwMode="auto">
          <a:xfrm>
            <a:off x="762000" y="4648200"/>
            <a:ext cx="7391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charset="0"/>
              </a:defRPr>
            </a:lvl1pPr>
            <a:lvl2pPr marL="742950" indent="-285750">
              <a:lnSpc>
                <a:spcPct val="90000"/>
              </a:lnSpc>
              <a:spcBef>
                <a:spcPct val="20000"/>
              </a:spcBef>
              <a:buChar char="–"/>
              <a:defRPr sz="2400">
                <a:solidFill>
                  <a:srgbClr val="FF0033"/>
                </a:solidFill>
                <a:latin typeface="Arial" charset="0"/>
              </a:defRPr>
            </a:lvl2pPr>
            <a:lvl3pPr marL="1143000" indent="-228600">
              <a:lnSpc>
                <a:spcPct val="90000"/>
              </a:lnSpc>
              <a:spcBef>
                <a:spcPct val="20000"/>
              </a:spcBef>
              <a:buChar char="•"/>
              <a:defRPr sz="2000">
                <a:solidFill>
                  <a:srgbClr val="0000FF"/>
                </a:solidFill>
                <a:latin typeface="Arial" charset="0"/>
              </a:defRPr>
            </a:lvl3pPr>
            <a:lvl4pPr marL="1600200" indent="-228600">
              <a:lnSpc>
                <a:spcPct val="90000"/>
              </a:lnSpc>
              <a:spcBef>
                <a:spcPct val="20000"/>
              </a:spcBef>
              <a:buChar char="–"/>
              <a:defRPr sz="2000">
                <a:solidFill>
                  <a:srgbClr val="FF0033"/>
                </a:solidFill>
                <a:latin typeface="Arial" charset="0"/>
              </a:defRPr>
            </a:lvl4pPr>
            <a:lvl5pPr marL="2057400" indent="-228600">
              <a:lnSpc>
                <a:spcPct val="90000"/>
              </a:lnSpc>
              <a:spcBef>
                <a:spcPct val="20000"/>
              </a:spcBef>
              <a:buChar char="•"/>
              <a:defRPr sz="2000">
                <a:solidFill>
                  <a:srgbClr val="0000FF"/>
                </a:solidFill>
                <a:latin typeface="Arial"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charset="0"/>
              </a:defRPr>
            </a:lvl9pPr>
          </a:lstStyle>
          <a:p>
            <a:pPr>
              <a:lnSpc>
                <a:spcPct val="100000"/>
              </a:lnSpc>
              <a:spcBef>
                <a:spcPct val="0"/>
              </a:spcBef>
              <a:buFontTx/>
              <a:buNone/>
            </a:pPr>
            <a:r>
              <a:rPr lang="en-US" altLang="zh-CN" sz="1600">
                <a:solidFill>
                  <a:schemeClr val="tx1"/>
                </a:solidFill>
                <a:latin typeface="Times New Roman" pitchFamily="18" charset="0"/>
                <a:ea typeface="宋体" charset="-122"/>
              </a:rPr>
              <a:t>In this case we can see we take the spring stiffness as well as the damping ratio of the system (which uses the linear tubular generator) as the controllable parameter of the system, and decides how much energy will be absorb during the process.</a:t>
            </a:r>
            <a:endParaRPr lang="zh-CN" altLang="en-US" sz="1600">
              <a:solidFill>
                <a:schemeClr val="tx1"/>
              </a:solidFill>
              <a:latin typeface="Times New Roman" pitchFamily="18" charset="0"/>
              <a:ea typeface="宋体" charset="-122"/>
            </a:endParaRPr>
          </a:p>
        </p:txBody>
      </p:sp>
      <mc:AlternateContent xmlns:mc="http://schemas.openxmlformats.org/markup-compatibility/2006" xmlns:a14="http://schemas.microsoft.com/office/drawing/2010/main">
        <mc:Choice Requires="a14">
          <p:sp>
            <p:nvSpPr>
              <p:cNvPr id="14" name="矩形 13"/>
              <p:cNvSpPr/>
              <p:nvPr/>
            </p:nvSpPr>
            <p:spPr>
              <a:xfrm>
                <a:off x="1883251" y="2731770"/>
                <a:ext cx="1837055" cy="937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solidFill>
                            <a:srgbClr val="000000"/>
                          </a:solidFill>
                          <a:effectLst/>
                          <a:latin typeface="Cambria Math"/>
                          <a:ea typeface="宋体"/>
                          <a:cs typeface="Times New Roman"/>
                        </a:rPr>
                        <m:t>𝐸</m:t>
                      </m:r>
                      <m:r>
                        <a:rPr lang="en-US" sz="1050" kern="100">
                          <a:solidFill>
                            <a:srgbClr val="000000"/>
                          </a:solidFill>
                          <a:effectLst/>
                          <a:latin typeface="Cambria Math"/>
                          <a:ea typeface="宋体"/>
                          <a:cs typeface="Times New Roman"/>
                        </a:rPr>
                        <m:t>=</m:t>
                      </m:r>
                      <m:r>
                        <m:rPr>
                          <m:sty m:val="p"/>
                        </m:rPr>
                        <a:rPr lang="en-US" sz="1050" kern="100">
                          <a:solidFill>
                            <a:srgbClr val="000000"/>
                          </a:solidFill>
                          <a:effectLst/>
                          <a:latin typeface="Cambria Math"/>
                          <a:ea typeface="宋体"/>
                          <a:cs typeface="Times New Roman"/>
                        </a:rPr>
                        <m:t>αc</m:t>
                      </m:r>
                      <m:r>
                        <a:rPr lang="en-US" sz="1050" kern="100">
                          <a:solidFill>
                            <a:srgbClr val="000000"/>
                          </a:solidFill>
                          <a:effectLst/>
                          <a:latin typeface="Cambria Math"/>
                          <a:ea typeface="宋体"/>
                          <a:cs typeface="Times New Roman"/>
                        </a:rPr>
                        <m:t>(</m:t>
                      </m:r>
                      <m:r>
                        <m:rPr>
                          <m:sty m:val="p"/>
                        </m:rPr>
                        <a:rPr lang="en-US" sz="1050" kern="100">
                          <a:solidFill>
                            <a:srgbClr val="000000"/>
                          </a:solidFill>
                          <a:effectLst/>
                          <a:latin typeface="Cambria Math"/>
                          <a:ea typeface="宋体"/>
                          <a:cs typeface="Times New Roman"/>
                        </a:rPr>
                        <m:t>F</m:t>
                      </m:r>
                      <m:sSub>
                        <m:sSubPr>
                          <m:ctrlPr>
                            <a:rPr lang="zh-CN" sz="1050" i="1" kern="100">
                              <a:solidFill>
                                <a:srgbClr val="000000"/>
                              </a:solidFill>
                              <a:effectLst/>
                              <a:latin typeface="Cambria Math" panose="02040503050406030204" pitchFamily="18" charset="0"/>
                              <a:ea typeface="Cambria Math"/>
                              <a:cs typeface="Times New Roman"/>
                            </a:rPr>
                          </m:ctrlPr>
                        </m:sSubPr>
                        <m:e>
                          <m:r>
                            <m:rPr>
                              <m:sty m:val="p"/>
                            </m:rPr>
                            <a:rPr lang="en-US" sz="1050" kern="100">
                              <a:solidFill>
                                <a:srgbClr val="000000"/>
                              </a:solidFill>
                              <a:effectLst/>
                              <a:latin typeface="Cambria Math"/>
                              <a:ea typeface="宋体"/>
                              <a:cs typeface="Times New Roman"/>
                            </a:rPr>
                            <m:t>x</m:t>
                          </m:r>
                        </m:e>
                        <m:sub>
                          <m:r>
                            <a:rPr lang="en-US" sz="1050" i="1" kern="100">
                              <a:solidFill>
                                <a:srgbClr val="000000"/>
                              </a:solidFill>
                              <a:effectLst/>
                              <a:latin typeface="Cambria Math"/>
                              <a:ea typeface="宋体"/>
                              <a:cs typeface="Times New Roman"/>
                            </a:rPr>
                            <m:t>0</m:t>
                          </m:r>
                        </m:sub>
                      </m:sSub>
                      <m:r>
                        <a:rPr lang="en-US" sz="1050" i="1" kern="100">
                          <a:solidFill>
                            <a:srgbClr val="000000"/>
                          </a:solidFill>
                          <a:effectLst/>
                          <a:latin typeface="Cambria Math"/>
                          <a:ea typeface="宋体"/>
                          <a:cs typeface="Times New Roman"/>
                        </a:rPr>
                        <m:t>−</m:t>
                      </m:r>
                      <m:f>
                        <m:fPr>
                          <m:ctrlPr>
                            <a:rPr lang="zh-CN" sz="1050" i="1" kern="100">
                              <a:solidFill>
                                <a:srgbClr val="000000"/>
                              </a:solidFill>
                              <a:effectLst/>
                              <a:latin typeface="Cambria Math" panose="02040503050406030204" pitchFamily="18" charset="0"/>
                              <a:ea typeface="Cambria Math"/>
                              <a:cs typeface="Times New Roman"/>
                            </a:rPr>
                          </m:ctrlPr>
                        </m:fPr>
                        <m:num>
                          <m:r>
                            <a:rPr lang="en-US" sz="1050" i="1" kern="100">
                              <a:solidFill>
                                <a:srgbClr val="000000"/>
                              </a:solidFill>
                              <a:effectLst/>
                              <a:latin typeface="Cambria Math"/>
                              <a:ea typeface="宋体"/>
                              <a:cs typeface="Times New Roman"/>
                            </a:rPr>
                            <m:t>1</m:t>
                          </m:r>
                        </m:num>
                        <m:den>
                          <m:r>
                            <a:rPr lang="en-US" sz="1050" i="1" kern="100">
                              <a:solidFill>
                                <a:srgbClr val="000000"/>
                              </a:solidFill>
                              <a:effectLst/>
                              <a:latin typeface="Cambria Math"/>
                              <a:ea typeface="宋体"/>
                              <a:cs typeface="Times New Roman"/>
                            </a:rPr>
                            <m:t>2</m:t>
                          </m:r>
                        </m:den>
                      </m:f>
                      <m:r>
                        <a:rPr lang="en-US" sz="1050" i="1" kern="100">
                          <a:solidFill>
                            <a:srgbClr val="000000"/>
                          </a:solidFill>
                          <a:effectLst/>
                          <a:latin typeface="Cambria Math"/>
                          <a:ea typeface="宋体"/>
                          <a:cs typeface="Times New Roman"/>
                        </a:rPr>
                        <m:t>𝑘</m:t>
                      </m:r>
                      <m:sSup>
                        <m:sSupPr>
                          <m:ctrlPr>
                            <a:rPr lang="zh-CN" sz="1050" i="1" kern="100">
                              <a:solidFill>
                                <a:srgbClr val="000000"/>
                              </a:solidFill>
                              <a:effectLst/>
                              <a:latin typeface="Cambria Math" panose="02040503050406030204" pitchFamily="18" charset="0"/>
                              <a:ea typeface="Cambria Math"/>
                              <a:cs typeface="Times New Roman"/>
                            </a:rPr>
                          </m:ctrlPr>
                        </m:sSupPr>
                        <m:e>
                          <m:sSub>
                            <m:sSubPr>
                              <m:ctrlPr>
                                <a:rPr lang="zh-CN" sz="1050" i="1" kern="100">
                                  <a:solidFill>
                                    <a:srgbClr val="000000"/>
                                  </a:solidFill>
                                  <a:effectLst/>
                                  <a:latin typeface="Cambria Math" panose="02040503050406030204" pitchFamily="18" charset="0"/>
                                  <a:ea typeface="Cambria Math"/>
                                  <a:cs typeface="Times New Roman"/>
                                </a:rPr>
                              </m:ctrlPr>
                            </m:sSubPr>
                            <m:e>
                              <m:r>
                                <a:rPr lang="en-US" sz="1050" i="1" kern="100">
                                  <a:solidFill>
                                    <a:srgbClr val="000000"/>
                                  </a:solidFill>
                                  <a:effectLst/>
                                  <a:latin typeface="Cambria Math"/>
                                  <a:ea typeface="宋体"/>
                                  <a:cs typeface="Times New Roman"/>
                                </a:rPr>
                                <m:t>𝑥</m:t>
                              </m:r>
                            </m:e>
                            <m:sub>
                              <m:r>
                                <a:rPr lang="en-US" sz="1050" i="1" kern="100">
                                  <a:solidFill>
                                    <a:srgbClr val="000000"/>
                                  </a:solidFill>
                                  <a:effectLst/>
                                  <a:latin typeface="Cambria Math"/>
                                  <a:ea typeface="宋体"/>
                                  <a:cs typeface="Times New Roman"/>
                                </a:rPr>
                                <m:t>0</m:t>
                              </m:r>
                            </m:sub>
                          </m:sSub>
                        </m:e>
                        <m:sup>
                          <m:r>
                            <a:rPr lang="en-US" sz="1050" i="1" kern="100">
                              <a:solidFill>
                                <a:srgbClr val="000000"/>
                              </a:solidFill>
                              <a:effectLst/>
                              <a:latin typeface="Cambria Math"/>
                              <a:ea typeface="宋体"/>
                              <a:cs typeface="Times New Roman"/>
                            </a:rPr>
                            <m:t>2</m:t>
                          </m:r>
                        </m:sup>
                      </m:sSup>
                      <m:r>
                        <a:rPr lang="en-US" sz="1050" i="1" kern="100">
                          <a:solidFill>
                            <a:srgbClr val="000000"/>
                          </a:solidFill>
                          <a:effectLst/>
                          <a:latin typeface="Cambria Math"/>
                          <a:ea typeface="宋体"/>
                          <a:cs typeface="Times New Roman"/>
                        </a:rPr>
                        <m:t>)</m:t>
                      </m:r>
                    </m:oMath>
                  </m:oMathPara>
                </a14:m>
                <a:endParaRPr lang="zh-CN" sz="1050" kern="100">
                  <a:effectLst/>
                  <a:ea typeface="宋体"/>
                  <a:cs typeface="Times New Roman"/>
                </a:endParaRPr>
              </a:p>
            </p:txBody>
          </p:sp>
        </mc:Choice>
        <mc:Fallback xmlns="">
          <p:sp>
            <p:nvSpPr>
              <p:cNvPr id="14" name="矩形 13"/>
              <p:cNvSpPr>
                <a:spLocks noRot="1" noChangeAspect="1" noMove="1" noResize="1" noEditPoints="1" noAdjustHandles="1" noChangeArrowheads="1" noChangeShapeType="1" noTextEdit="1"/>
              </p:cNvSpPr>
              <p:nvPr/>
            </p:nvSpPr>
            <p:spPr>
              <a:xfrm>
                <a:off x="1883251" y="2731770"/>
                <a:ext cx="1837055" cy="937260"/>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6106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en-US" altLang="zh-TW" smtClean="0">
                <a:ea typeface="新細明體" pitchFamily="18" charset="-120"/>
              </a:rPr>
              <a:t>Performance Evaluation</a:t>
            </a:r>
            <a:endParaRPr lang="zh-TW" altLang="en-US" smtClean="0">
              <a:ea typeface="新細明體" pitchFamily="18" charset="-120"/>
            </a:endParaRPr>
          </a:p>
        </p:txBody>
      </p:sp>
      <p:sp>
        <p:nvSpPr>
          <p:cNvPr id="19459" name="TextBox 14"/>
          <p:cNvSpPr txBox="1">
            <a:spLocks noChangeArrowheads="1"/>
          </p:cNvSpPr>
          <p:nvPr/>
        </p:nvSpPr>
        <p:spPr bwMode="auto">
          <a:xfrm>
            <a:off x="703263" y="2816225"/>
            <a:ext cx="3592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charset="0"/>
              </a:defRPr>
            </a:lvl1pPr>
            <a:lvl2pPr marL="742950" indent="-285750">
              <a:lnSpc>
                <a:spcPct val="90000"/>
              </a:lnSpc>
              <a:spcBef>
                <a:spcPct val="20000"/>
              </a:spcBef>
              <a:buChar char="–"/>
              <a:defRPr sz="2400">
                <a:solidFill>
                  <a:srgbClr val="FF0033"/>
                </a:solidFill>
                <a:latin typeface="Arial" charset="0"/>
              </a:defRPr>
            </a:lvl2pPr>
            <a:lvl3pPr marL="1143000" indent="-228600">
              <a:lnSpc>
                <a:spcPct val="90000"/>
              </a:lnSpc>
              <a:spcBef>
                <a:spcPct val="20000"/>
              </a:spcBef>
              <a:buChar char="•"/>
              <a:defRPr sz="2000">
                <a:solidFill>
                  <a:srgbClr val="0000FF"/>
                </a:solidFill>
                <a:latin typeface="Arial" charset="0"/>
              </a:defRPr>
            </a:lvl3pPr>
            <a:lvl4pPr marL="1600200" indent="-228600">
              <a:lnSpc>
                <a:spcPct val="90000"/>
              </a:lnSpc>
              <a:spcBef>
                <a:spcPct val="20000"/>
              </a:spcBef>
              <a:buChar char="–"/>
              <a:defRPr sz="2000">
                <a:solidFill>
                  <a:srgbClr val="FF0033"/>
                </a:solidFill>
                <a:latin typeface="Arial" charset="0"/>
              </a:defRPr>
            </a:lvl4pPr>
            <a:lvl5pPr marL="2057400" indent="-228600">
              <a:lnSpc>
                <a:spcPct val="90000"/>
              </a:lnSpc>
              <a:spcBef>
                <a:spcPct val="20000"/>
              </a:spcBef>
              <a:buChar char="•"/>
              <a:defRPr sz="2000">
                <a:solidFill>
                  <a:srgbClr val="0000FF"/>
                </a:solidFill>
                <a:latin typeface="Arial"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charset="0"/>
              </a:defRPr>
            </a:lvl9pPr>
          </a:lstStyle>
          <a:p>
            <a:pPr>
              <a:lnSpc>
                <a:spcPct val="100000"/>
              </a:lnSpc>
              <a:spcBef>
                <a:spcPct val="0"/>
              </a:spcBef>
              <a:buFontTx/>
              <a:buNone/>
            </a:pPr>
            <a:r>
              <a:rPr lang="en-US" altLang="zh-CN" sz="2400" b="1">
                <a:solidFill>
                  <a:schemeClr val="tx1"/>
                </a:solidFill>
                <a:latin typeface="Times New Roman" pitchFamily="18" charset="0"/>
                <a:ea typeface="宋体" charset="-122"/>
                <a:cs typeface="Times New Roman" pitchFamily="18" charset="0"/>
              </a:rPr>
              <a:t>3.  Optimization Problem</a:t>
            </a:r>
            <a:endParaRPr lang="zh-CN" altLang="en-US" sz="2400" b="1">
              <a:solidFill>
                <a:schemeClr val="tx1"/>
              </a:solidFill>
              <a:latin typeface="Times New Roman" pitchFamily="18" charset="0"/>
              <a:ea typeface="宋体" charset="-122"/>
              <a:cs typeface="Times New Roman" pitchFamily="18" charset="0"/>
            </a:endParaRPr>
          </a:p>
        </p:txBody>
      </p:sp>
      <p:sp>
        <p:nvSpPr>
          <p:cNvPr id="19461" name="TextBox 15"/>
          <p:cNvSpPr txBox="1">
            <a:spLocks noChangeArrowheads="1"/>
          </p:cNvSpPr>
          <p:nvPr/>
        </p:nvSpPr>
        <p:spPr bwMode="auto">
          <a:xfrm>
            <a:off x="685800" y="1371600"/>
            <a:ext cx="3592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charset="0"/>
              </a:defRPr>
            </a:lvl1pPr>
            <a:lvl2pPr marL="742950" indent="-285750">
              <a:lnSpc>
                <a:spcPct val="90000"/>
              </a:lnSpc>
              <a:spcBef>
                <a:spcPct val="20000"/>
              </a:spcBef>
              <a:buChar char="–"/>
              <a:defRPr sz="2400">
                <a:solidFill>
                  <a:srgbClr val="FF0033"/>
                </a:solidFill>
                <a:latin typeface="Arial" charset="0"/>
              </a:defRPr>
            </a:lvl2pPr>
            <a:lvl3pPr marL="1143000" indent="-228600">
              <a:lnSpc>
                <a:spcPct val="90000"/>
              </a:lnSpc>
              <a:spcBef>
                <a:spcPct val="20000"/>
              </a:spcBef>
              <a:buChar char="•"/>
              <a:defRPr sz="2000">
                <a:solidFill>
                  <a:srgbClr val="0000FF"/>
                </a:solidFill>
                <a:latin typeface="Arial" charset="0"/>
              </a:defRPr>
            </a:lvl3pPr>
            <a:lvl4pPr marL="1600200" indent="-228600">
              <a:lnSpc>
                <a:spcPct val="90000"/>
              </a:lnSpc>
              <a:spcBef>
                <a:spcPct val="20000"/>
              </a:spcBef>
              <a:buChar char="–"/>
              <a:defRPr sz="2000">
                <a:solidFill>
                  <a:srgbClr val="FF0033"/>
                </a:solidFill>
                <a:latin typeface="Arial" charset="0"/>
              </a:defRPr>
            </a:lvl4pPr>
            <a:lvl5pPr marL="2057400" indent="-228600">
              <a:lnSpc>
                <a:spcPct val="90000"/>
              </a:lnSpc>
              <a:spcBef>
                <a:spcPct val="20000"/>
              </a:spcBef>
              <a:buChar char="•"/>
              <a:defRPr sz="2000">
                <a:solidFill>
                  <a:srgbClr val="0000FF"/>
                </a:solidFill>
                <a:latin typeface="Arial"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charset="0"/>
              </a:defRPr>
            </a:lvl9pPr>
          </a:lstStyle>
          <a:p>
            <a:pPr>
              <a:lnSpc>
                <a:spcPct val="100000"/>
              </a:lnSpc>
              <a:spcBef>
                <a:spcPct val="0"/>
              </a:spcBef>
              <a:buFontTx/>
              <a:buNone/>
            </a:pPr>
            <a:r>
              <a:rPr lang="en-US" altLang="zh-CN" sz="2400" b="1">
                <a:solidFill>
                  <a:schemeClr val="tx1"/>
                </a:solidFill>
                <a:latin typeface="Times New Roman" pitchFamily="18" charset="0"/>
                <a:ea typeface="宋体" charset="-122"/>
                <a:cs typeface="Times New Roman" pitchFamily="18" charset="0"/>
              </a:rPr>
              <a:t>2.  Error Propagation</a:t>
            </a:r>
            <a:endParaRPr lang="zh-CN" altLang="en-US" sz="2400" b="1">
              <a:solidFill>
                <a:schemeClr val="tx1"/>
              </a:solidFill>
              <a:latin typeface="Times New Roman" pitchFamily="18" charset="0"/>
              <a:ea typeface="宋体" charset="-122"/>
              <a:cs typeface="Times New Roman" pitchFamily="18" charset="0"/>
            </a:endParaRPr>
          </a:p>
        </p:txBody>
      </p:sp>
      <p:sp>
        <p:nvSpPr>
          <p:cNvPr id="19464" name="TextBox 17"/>
          <p:cNvSpPr txBox="1">
            <a:spLocks noChangeArrowheads="1"/>
          </p:cNvSpPr>
          <p:nvPr/>
        </p:nvSpPr>
        <p:spPr bwMode="auto">
          <a:xfrm>
            <a:off x="898525" y="3290888"/>
            <a:ext cx="449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charset="0"/>
              </a:defRPr>
            </a:lvl1pPr>
            <a:lvl2pPr marL="742950" indent="-285750">
              <a:lnSpc>
                <a:spcPct val="90000"/>
              </a:lnSpc>
              <a:spcBef>
                <a:spcPct val="20000"/>
              </a:spcBef>
              <a:buChar char="–"/>
              <a:defRPr sz="2400">
                <a:solidFill>
                  <a:srgbClr val="FF0033"/>
                </a:solidFill>
                <a:latin typeface="Arial" charset="0"/>
              </a:defRPr>
            </a:lvl2pPr>
            <a:lvl3pPr marL="1143000" indent="-228600">
              <a:lnSpc>
                <a:spcPct val="90000"/>
              </a:lnSpc>
              <a:spcBef>
                <a:spcPct val="20000"/>
              </a:spcBef>
              <a:buChar char="•"/>
              <a:defRPr sz="2000">
                <a:solidFill>
                  <a:srgbClr val="0000FF"/>
                </a:solidFill>
                <a:latin typeface="Arial" charset="0"/>
              </a:defRPr>
            </a:lvl3pPr>
            <a:lvl4pPr marL="1600200" indent="-228600">
              <a:lnSpc>
                <a:spcPct val="90000"/>
              </a:lnSpc>
              <a:spcBef>
                <a:spcPct val="20000"/>
              </a:spcBef>
              <a:buChar char="–"/>
              <a:defRPr sz="2000">
                <a:solidFill>
                  <a:srgbClr val="FF0033"/>
                </a:solidFill>
                <a:latin typeface="Arial" charset="0"/>
              </a:defRPr>
            </a:lvl4pPr>
            <a:lvl5pPr marL="2057400" indent="-228600">
              <a:lnSpc>
                <a:spcPct val="90000"/>
              </a:lnSpc>
              <a:spcBef>
                <a:spcPct val="20000"/>
              </a:spcBef>
              <a:buChar char="•"/>
              <a:defRPr sz="2000">
                <a:solidFill>
                  <a:srgbClr val="0000FF"/>
                </a:solidFill>
                <a:latin typeface="Arial"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charset="0"/>
              </a:defRPr>
            </a:lvl9pPr>
          </a:lstStyle>
          <a:p>
            <a:pPr>
              <a:lnSpc>
                <a:spcPct val="100000"/>
              </a:lnSpc>
              <a:spcBef>
                <a:spcPct val="0"/>
              </a:spcBef>
              <a:buFontTx/>
              <a:buNone/>
            </a:pPr>
            <a:r>
              <a:rPr lang="en-US" altLang="zh-CN" sz="1600">
                <a:solidFill>
                  <a:schemeClr val="tx1"/>
                </a:solidFill>
                <a:latin typeface="Times New Roman" pitchFamily="18" charset="0"/>
                <a:ea typeface="宋体" charset="-122"/>
              </a:rPr>
              <a:t>Using differential to find the minimal of C</a:t>
            </a:r>
            <a:endParaRPr lang="zh-CN" altLang="en-US" sz="1600">
              <a:solidFill>
                <a:schemeClr val="tx1"/>
              </a:solidFill>
              <a:latin typeface="Times New Roman" pitchFamily="18" charset="0"/>
              <a:ea typeface="宋体" charset="-122"/>
            </a:endParaRPr>
          </a:p>
        </p:txBody>
      </p:sp>
      <mc:AlternateContent xmlns:mc="http://schemas.openxmlformats.org/markup-compatibility/2006" xmlns:a14="http://schemas.microsoft.com/office/drawing/2010/main">
        <mc:Choice Requires="a14">
          <p:sp>
            <p:nvSpPr>
              <p:cNvPr id="3" name="矩形 2"/>
              <p:cNvSpPr/>
              <p:nvPr/>
            </p:nvSpPr>
            <p:spPr>
              <a:xfrm>
                <a:off x="1066800" y="3630613"/>
                <a:ext cx="5562600" cy="8541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C</m:t>
                      </m:r>
                      <m:r>
                        <a:rPr lang="en-US" altLang="zh-CN" smtClean="0">
                          <a:latin typeface="Cambria Math"/>
                        </a:rPr>
                        <m:t>=</m:t>
                      </m:r>
                      <m:sSup>
                        <m:sSupPr>
                          <m:ctrlPr>
                            <a:rPr lang="zh-CN" altLang="zh-CN" i="1">
                              <a:latin typeface="Cambria Math" panose="02040503050406030204" pitchFamily="18" charset="0"/>
                            </a:rPr>
                          </m:ctrlPr>
                        </m:sSupPr>
                        <m:e>
                          <m:r>
                            <a:rPr lang="en-US" altLang="zh-CN" i="1">
                              <a:latin typeface="Cambria Math"/>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m:rPr>
                                          <m:sty m:val="p"/>
                                        </m:rPr>
                                        <a:rPr lang="en-US" altLang="zh-CN">
                                          <a:latin typeface="Cambria Math"/>
                                        </a:rPr>
                                        <m:t>αc</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0</m:t>
                                              </m:r>
                                            </m:sub>
                                          </m:sSub>
                                        </m:e>
                                        <m:sup>
                                          <m:r>
                                            <a:rPr lang="en-US" altLang="zh-CN" i="1">
                                              <a:latin typeface="Cambria Math"/>
                                            </a:rPr>
                                            <m:t>2</m:t>
                                          </m:r>
                                        </m:sup>
                                      </m:sSup>
                                    </m:num>
                                    <m:den>
                                      <m:r>
                                        <a:rPr lang="en-US" altLang="zh-CN" i="1">
                                          <a:latin typeface="Cambria Math"/>
                                        </a:rPr>
                                        <m:t>2</m:t>
                                      </m:r>
                                    </m:den>
                                  </m:f>
                                </m:e>
                              </m:d>
                            </m:e>
                            <m:sup>
                              <m:r>
                                <a:rPr lang="en-US" altLang="zh-CN" i="1">
                                  <a:latin typeface="Cambria Math"/>
                                </a:rPr>
                                <m:t>2</m:t>
                              </m:r>
                            </m:sup>
                          </m:sSup>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𝑆</m:t>
                                  </m:r>
                                </m:e>
                                <m:sub>
                                  <m:r>
                                    <a:rPr lang="en-US" altLang="zh-CN" i="1">
                                      <a:latin typeface="Cambria Math"/>
                                    </a:rPr>
                                    <m:t>𝑘</m:t>
                                  </m:r>
                                </m:sub>
                              </m:sSub>
                            </m:e>
                            <m:sup>
                              <m:r>
                                <a:rPr lang="en-US" altLang="zh-CN" i="1">
                                  <a:latin typeface="Cambria Math"/>
                                </a:rPr>
                                <m:t>2</m:t>
                              </m:r>
                            </m:sup>
                          </m:sSup>
                          <m:r>
                            <a:rPr lang="en-US" altLang="zh-CN" i="1">
                              <a:latin typeface="Cambria Math"/>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m:rPr>
                                      <m:sty m:val="p"/>
                                    </m:rPr>
                                    <a:rPr lang="en-US" altLang="zh-CN">
                                      <a:latin typeface="Cambria Math"/>
                                    </a:rPr>
                                    <m:t>α</m:t>
                                  </m:r>
                                  <m:r>
                                    <a:rPr lang="en-US" altLang="zh-CN">
                                      <a:latin typeface="Cambria Math"/>
                                    </a:rPr>
                                    <m:t>(</m:t>
                                  </m:r>
                                  <m:r>
                                    <m:rPr>
                                      <m:sty m:val="p"/>
                                    </m:rPr>
                                    <a:rPr lang="en-US" altLang="zh-CN">
                                      <a:latin typeface="Cambria Math"/>
                                    </a:rPr>
                                    <m:t>F</m:t>
                                  </m:r>
                                  <m:sSub>
                                    <m:sSubPr>
                                      <m:ctrlPr>
                                        <a:rPr lang="zh-CN" altLang="zh-CN" i="1">
                                          <a:latin typeface="Cambria Math" panose="02040503050406030204" pitchFamily="18" charset="0"/>
                                        </a:rPr>
                                      </m:ctrlPr>
                                    </m:sSubPr>
                                    <m:e>
                                      <m:r>
                                        <m:rPr>
                                          <m:sty m:val="p"/>
                                        </m:rPr>
                                        <a:rPr lang="en-US" altLang="zh-CN">
                                          <a:latin typeface="Cambria Math"/>
                                        </a:rPr>
                                        <m:t>x</m:t>
                                      </m:r>
                                    </m:e>
                                    <m:sub>
                                      <m:r>
                                        <a:rPr lang="en-US" altLang="zh-CN" i="1">
                                          <a:latin typeface="Cambria Math"/>
                                        </a:rPr>
                                        <m:t>0</m:t>
                                      </m:r>
                                    </m:sub>
                                  </m:sSub>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a:latin typeface="Cambria Math"/>
                                    </a:rPr>
                                    <m:t>𝑘</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0</m:t>
                                          </m:r>
                                        </m:sub>
                                      </m:sSub>
                                    </m:e>
                                    <m:sup>
                                      <m:r>
                                        <a:rPr lang="en-US" altLang="zh-CN" i="1">
                                          <a:latin typeface="Cambria Math"/>
                                        </a:rPr>
                                        <m:t>2</m:t>
                                      </m:r>
                                    </m:sup>
                                  </m:sSup>
                                  <m:r>
                                    <a:rPr lang="en-US" altLang="zh-CN" i="1">
                                      <a:latin typeface="Cambria Math"/>
                                    </a:rPr>
                                    <m:t>)</m:t>
                                  </m:r>
                                </m:e>
                              </m:d>
                            </m:e>
                            <m:sup>
                              <m:r>
                                <a:rPr lang="en-US" altLang="zh-CN" i="1">
                                  <a:latin typeface="Cambria Math"/>
                                </a:rPr>
                                <m:t>2</m:t>
                              </m:r>
                            </m:sup>
                          </m:sSup>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𝑆</m:t>
                                  </m:r>
                                </m:e>
                                <m:sub>
                                  <m:r>
                                    <a:rPr lang="en-US" altLang="zh-CN" i="1">
                                      <a:latin typeface="Cambria Math"/>
                                    </a:rPr>
                                    <m:t>𝑐</m:t>
                                  </m:r>
                                </m:sub>
                              </m:sSub>
                            </m:e>
                            <m:sup>
                              <m:r>
                                <a:rPr lang="en-US" altLang="zh-CN" i="1">
                                  <a:latin typeface="Cambria Math"/>
                                </a:rPr>
                                <m:t>2</m:t>
                              </m:r>
                            </m:sup>
                          </m:sSup>
                          <m:r>
                            <a:rPr lang="en-US" altLang="zh-CN" i="1">
                              <a:latin typeface="Cambria Math"/>
                            </a:rPr>
                            <m:t>]</m:t>
                          </m:r>
                        </m:e>
                        <m:sup>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sup>
                      </m:sSup>
                      <m:r>
                        <a:rPr lang="en-US" altLang="zh-CN">
                          <a:latin typeface="Cambria Math"/>
                        </a:rPr>
                        <m:t>+</m:t>
                      </m:r>
                      <m:r>
                        <m:rPr>
                          <m:sty m:val="p"/>
                        </m:rPr>
                        <a:rPr lang="en-US" altLang="zh-CN">
                          <a:latin typeface="Cambria Math"/>
                        </a:rPr>
                        <m:t>λ</m:t>
                      </m:r>
                      <m:r>
                        <a:rPr lang="en-US" altLang="zh-CN">
                          <a:latin typeface="Cambria Math"/>
                        </a:rPr>
                        <m:t>(</m:t>
                      </m:r>
                      <m:r>
                        <m:rPr>
                          <m:sty m:val="p"/>
                        </m:rPr>
                        <a:rPr lang="en-US" altLang="zh-CN">
                          <a:latin typeface="Cambria Math"/>
                        </a:rPr>
                        <m:t>E</m:t>
                      </m:r>
                      <m:r>
                        <a:rPr lang="en-US" altLang="zh-CN" b="0" i="1" smtClean="0">
                          <a:latin typeface="Cambria Math"/>
                        </a:rPr>
                        <m:t>−5000</m:t>
                      </m:r>
                      <m:r>
                        <a:rPr lang="en-US" altLang="zh-CN" i="1">
                          <a:latin typeface="Cambria Math"/>
                        </a:rPr>
                        <m:t>)</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066800" y="3630613"/>
                <a:ext cx="5562600" cy="85414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98525" y="1873927"/>
                <a:ext cx="4380943" cy="8541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𝑆</m:t>
                          </m:r>
                        </m:e>
                        <m:sub>
                          <m:r>
                            <a:rPr lang="en-US" altLang="zh-CN" i="1">
                              <a:latin typeface="Cambria Math"/>
                            </a:rPr>
                            <m:t>𝐸</m:t>
                          </m:r>
                        </m:sub>
                      </m:sSub>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m:rPr>
                                          <m:sty m:val="p"/>
                                        </m:rPr>
                                        <a:rPr lang="en-US" altLang="zh-CN">
                                          <a:latin typeface="Cambria Math"/>
                                        </a:rPr>
                                        <m:t>αc</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0</m:t>
                                              </m:r>
                                            </m:sub>
                                          </m:sSub>
                                        </m:e>
                                        <m:sup>
                                          <m:r>
                                            <a:rPr lang="en-US" altLang="zh-CN" i="1">
                                              <a:latin typeface="Cambria Math"/>
                                            </a:rPr>
                                            <m:t>2</m:t>
                                          </m:r>
                                        </m:sup>
                                      </m:sSup>
                                    </m:num>
                                    <m:den>
                                      <m:r>
                                        <a:rPr lang="en-US" altLang="zh-CN" i="1">
                                          <a:latin typeface="Cambria Math"/>
                                        </a:rPr>
                                        <m:t>2</m:t>
                                      </m:r>
                                    </m:den>
                                  </m:f>
                                </m:e>
                              </m:d>
                            </m:e>
                            <m:sup>
                              <m:r>
                                <a:rPr lang="en-US" altLang="zh-CN" i="1">
                                  <a:latin typeface="Cambria Math"/>
                                </a:rPr>
                                <m:t>2</m:t>
                              </m:r>
                            </m:sup>
                          </m:sSup>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𝑆</m:t>
                                  </m:r>
                                </m:e>
                                <m:sub>
                                  <m:r>
                                    <a:rPr lang="en-US" altLang="zh-CN" i="1">
                                      <a:latin typeface="Cambria Math"/>
                                    </a:rPr>
                                    <m:t>𝑘</m:t>
                                  </m:r>
                                </m:sub>
                              </m:sSub>
                            </m:e>
                            <m:sup>
                              <m:r>
                                <a:rPr lang="en-US" altLang="zh-CN" i="1">
                                  <a:latin typeface="Cambria Math"/>
                                </a:rPr>
                                <m:t>2</m:t>
                              </m:r>
                            </m:sup>
                          </m:sSup>
                          <m:r>
                            <a:rPr lang="en-US" altLang="zh-CN" i="1">
                              <a:latin typeface="Cambria Math"/>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m:rPr>
                                      <m:sty m:val="p"/>
                                    </m:rPr>
                                    <a:rPr lang="en-US" altLang="zh-CN">
                                      <a:latin typeface="Cambria Math"/>
                                    </a:rPr>
                                    <m:t>α</m:t>
                                  </m:r>
                                  <m:r>
                                    <a:rPr lang="en-US" altLang="zh-CN">
                                      <a:latin typeface="Cambria Math"/>
                                    </a:rPr>
                                    <m:t>(</m:t>
                                  </m:r>
                                  <m:r>
                                    <m:rPr>
                                      <m:sty m:val="p"/>
                                    </m:rPr>
                                    <a:rPr lang="en-US" altLang="zh-CN">
                                      <a:latin typeface="Cambria Math"/>
                                    </a:rPr>
                                    <m:t>F</m:t>
                                  </m:r>
                                  <m:sSub>
                                    <m:sSubPr>
                                      <m:ctrlPr>
                                        <a:rPr lang="zh-CN" altLang="zh-CN" i="1">
                                          <a:latin typeface="Cambria Math" panose="02040503050406030204" pitchFamily="18" charset="0"/>
                                        </a:rPr>
                                      </m:ctrlPr>
                                    </m:sSubPr>
                                    <m:e>
                                      <m:r>
                                        <m:rPr>
                                          <m:sty m:val="p"/>
                                        </m:rPr>
                                        <a:rPr lang="en-US" altLang="zh-CN">
                                          <a:latin typeface="Cambria Math"/>
                                        </a:rPr>
                                        <m:t>x</m:t>
                                      </m:r>
                                    </m:e>
                                    <m:sub>
                                      <m:r>
                                        <a:rPr lang="en-US" altLang="zh-CN" i="1">
                                          <a:latin typeface="Cambria Math"/>
                                        </a:rPr>
                                        <m:t>0</m:t>
                                      </m:r>
                                    </m:sub>
                                  </m:sSub>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r>
                                    <a:rPr lang="en-US" altLang="zh-CN" i="1">
                                      <a:latin typeface="Cambria Math"/>
                                    </a:rPr>
                                    <m:t>𝑘</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0</m:t>
                                          </m:r>
                                        </m:sub>
                                      </m:sSub>
                                    </m:e>
                                    <m:sup>
                                      <m:r>
                                        <a:rPr lang="en-US" altLang="zh-CN" i="1">
                                          <a:latin typeface="Cambria Math"/>
                                        </a:rPr>
                                        <m:t>2</m:t>
                                      </m:r>
                                    </m:sup>
                                  </m:sSup>
                                  <m:r>
                                    <a:rPr lang="en-US" altLang="zh-CN" i="1">
                                      <a:latin typeface="Cambria Math"/>
                                    </a:rPr>
                                    <m:t>)</m:t>
                                  </m:r>
                                </m:e>
                              </m:d>
                            </m:e>
                            <m:sup>
                              <m:r>
                                <a:rPr lang="en-US" altLang="zh-CN" i="1">
                                  <a:latin typeface="Cambria Math"/>
                                </a:rPr>
                                <m:t>2</m:t>
                              </m:r>
                            </m:sup>
                          </m:sSup>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i="1">
                                      <a:latin typeface="Cambria Math"/>
                                    </a:rPr>
                                    <m:t>𝑆</m:t>
                                  </m:r>
                                </m:e>
                                <m:sub>
                                  <m:r>
                                    <a:rPr lang="en-US" altLang="zh-CN" i="1">
                                      <a:latin typeface="Cambria Math"/>
                                    </a:rPr>
                                    <m:t>𝑐</m:t>
                                  </m:r>
                                </m:sub>
                              </m:sSub>
                            </m:e>
                            <m:sup>
                              <m:r>
                                <a:rPr lang="en-US" altLang="zh-CN" i="1">
                                  <a:latin typeface="Cambria Math"/>
                                </a:rPr>
                                <m:t>2</m:t>
                              </m:r>
                            </m:sup>
                          </m:sSup>
                          <m:r>
                            <a:rPr lang="en-US" altLang="zh-CN" i="1">
                              <a:latin typeface="Cambria Math"/>
                            </a:rPr>
                            <m:t>]</m:t>
                          </m:r>
                        </m:e>
                        <m:sup>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2</m:t>
                              </m:r>
                            </m:den>
                          </m:f>
                        </m:sup>
                      </m:sSup>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898525" y="1873927"/>
                <a:ext cx="4380943" cy="854145"/>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199" y="4562546"/>
            <a:ext cx="6201050" cy="1304854"/>
          </a:xfrm>
          <a:prstGeom prst="rect">
            <a:avLst/>
          </a:prstGeom>
        </p:spPr>
      </p:pic>
    </p:spTree>
    <p:extLst>
      <p:ext uri="{BB962C8B-B14F-4D97-AF65-F5344CB8AC3E}">
        <p14:creationId xmlns:p14="http://schemas.microsoft.com/office/powerpoint/2010/main" val="1069014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r>
              <a:rPr lang="en-US" altLang="zh-TW" smtClean="0">
                <a:ea typeface="新細明體" panose="02020500000000000000" pitchFamily="18" charset="-120"/>
              </a:rPr>
              <a:t>Problem &amp; Goals</a:t>
            </a:r>
            <a:endParaRPr lang="zh-TW" altLang="en-US" smtClean="0">
              <a:ea typeface="新細明體" panose="02020500000000000000" pitchFamily="18" charset="-120"/>
            </a:endParaRPr>
          </a:p>
        </p:txBody>
      </p:sp>
      <p:sp>
        <p:nvSpPr>
          <p:cNvPr id="5123" name="內容版面配置區 2"/>
          <p:cNvSpPr>
            <a:spLocks noGrp="1"/>
          </p:cNvSpPr>
          <p:nvPr>
            <p:ph idx="1"/>
          </p:nvPr>
        </p:nvSpPr>
        <p:spPr/>
        <p:txBody>
          <a:bodyPr/>
          <a:lstStyle/>
          <a:p>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pPr>
              <a:buFontTx/>
              <a:buNone/>
            </a:pPr>
            <a:endParaRPr lang="en-US" altLang="zh-TW" dirty="0" smtClean="0">
              <a:ea typeface="新細明體" panose="02020500000000000000" pitchFamily="18" charset="-120"/>
            </a:endParaRPr>
          </a:p>
          <a:p>
            <a:pPr>
              <a:buFontTx/>
              <a:buNone/>
            </a:pPr>
            <a:endParaRPr lang="en-US" altLang="zh-TW" dirty="0" smtClean="0">
              <a:ea typeface="新細明體" panose="02020500000000000000" pitchFamily="18" charset="-120"/>
            </a:endParaRPr>
          </a:p>
          <a:p>
            <a:pPr>
              <a:buFontTx/>
              <a:buAutoNum type="alphaLcPeriod"/>
            </a:pPr>
            <a:r>
              <a:rPr lang="en-US" altLang="zh-TW" dirty="0" smtClean="0">
                <a:solidFill>
                  <a:schemeClr val="accent2"/>
                </a:solidFill>
                <a:ea typeface="新細明體" panose="02020500000000000000" pitchFamily="18" charset="-120"/>
              </a:rPr>
              <a:t>Reduce car speed in desired place and time</a:t>
            </a:r>
          </a:p>
          <a:p>
            <a:pPr>
              <a:buFontTx/>
              <a:buAutoNum type="alphaLcPeriod"/>
            </a:pPr>
            <a:endParaRPr lang="en-US" altLang="zh-TW" dirty="0" smtClean="0">
              <a:solidFill>
                <a:srgbClr val="FF0000"/>
              </a:solidFill>
              <a:ea typeface="新細明體" panose="02020500000000000000" pitchFamily="18" charset="-120"/>
            </a:endParaRPr>
          </a:p>
          <a:p>
            <a:pPr>
              <a:buFontTx/>
              <a:buAutoNum type="alphaLcPeriod"/>
            </a:pPr>
            <a:r>
              <a:rPr lang="en-US" altLang="zh-TW" dirty="0" smtClean="0">
                <a:solidFill>
                  <a:schemeClr val="accent2"/>
                </a:solidFill>
                <a:ea typeface="新細明體" panose="02020500000000000000" pitchFamily="18" charset="-120"/>
              </a:rPr>
              <a:t>Regenerate wasting energy of car's braking</a:t>
            </a:r>
          </a:p>
          <a:p>
            <a:endParaRPr lang="zh-TW" altLang="en-US" dirty="0" smtClean="0">
              <a:ea typeface="新細明體" panose="02020500000000000000" pitchFamily="18" charset="-120"/>
            </a:endParaRPr>
          </a:p>
        </p:txBody>
      </p:sp>
      <p:sp>
        <p:nvSpPr>
          <p:cNvPr id="4" name="Cloud Callout 3"/>
          <p:cNvSpPr/>
          <p:nvPr/>
        </p:nvSpPr>
        <p:spPr bwMode="auto">
          <a:xfrm>
            <a:off x="6324600" y="1447800"/>
            <a:ext cx="2362200" cy="1447800"/>
          </a:xfrm>
          <a:prstGeom prst="cloudCallout">
            <a:avLst>
              <a:gd name="adj1" fmla="val 22854"/>
              <a:gd name="adj2" fmla="val 94982"/>
            </a:avLst>
          </a:prstGeom>
          <a:ln>
            <a:solidFill>
              <a:srgbClr val="FF0000"/>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defRPr/>
            </a:pPr>
            <a:r>
              <a:rPr lang="en-US" sz="2000" i="1" dirty="0">
                <a:solidFill>
                  <a:srgbClr val="FF0000"/>
                </a:solidFill>
                <a:latin typeface="Times New Roman" charset="0"/>
              </a:rPr>
              <a:t>Related to Traffic issue</a:t>
            </a:r>
          </a:p>
        </p:txBody>
      </p:sp>
      <p:sp>
        <p:nvSpPr>
          <p:cNvPr id="5" name="Cloud Callout 4"/>
          <p:cNvSpPr/>
          <p:nvPr/>
        </p:nvSpPr>
        <p:spPr bwMode="auto">
          <a:xfrm>
            <a:off x="6477000" y="5105400"/>
            <a:ext cx="2362200" cy="1447800"/>
          </a:xfrm>
          <a:prstGeom prst="cloudCallout">
            <a:avLst>
              <a:gd name="adj1" fmla="val 12007"/>
              <a:gd name="adj2" fmla="val -86512"/>
            </a:avLst>
          </a:prstGeom>
          <a:ln>
            <a:solidFill>
              <a:srgbClr val="FF0000"/>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defRPr/>
            </a:pPr>
            <a:r>
              <a:rPr lang="en-US" sz="2000" i="1" dirty="0">
                <a:solidFill>
                  <a:srgbClr val="FF0000"/>
                </a:solidFill>
                <a:latin typeface="Times New Roman" charset="0"/>
              </a:rPr>
              <a:t>Related to Energy issue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down)">
                                      <p:cBhvr>
                                        <p:cTn id="10" dur="500"/>
                                        <p:tgtEl>
                                          <p:spTgt spid="4">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down)">
                                      <p:cBhvr>
                                        <p:cTn id="15" dur="500"/>
                                        <p:tgtEl>
                                          <p:spTgt spid="5">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down)">
                                      <p:cBhvr>
                                        <p:cTn id="1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p:txBody>
          <a:bodyPr/>
          <a:lstStyle/>
          <a:p>
            <a:r>
              <a:rPr lang="en-US" altLang="zh-TW" smtClean="0">
                <a:ea typeface="新細明體" panose="02020500000000000000" pitchFamily="18" charset="-120"/>
              </a:rPr>
              <a:t>Cost Evaluation</a:t>
            </a:r>
            <a:endParaRPr lang="zh-TW" altLang="en-US" smtClean="0">
              <a:ea typeface="新細明體" panose="02020500000000000000" pitchFamily="18" charset="-120"/>
            </a:endParaRPr>
          </a:p>
        </p:txBody>
      </p:sp>
      <p:graphicFrame>
        <p:nvGraphicFramePr>
          <p:cNvPr id="4" name="Table 3"/>
          <p:cNvGraphicFramePr>
            <a:graphicFrameLocks noGrp="1"/>
          </p:cNvGraphicFramePr>
          <p:nvPr/>
        </p:nvGraphicFramePr>
        <p:xfrm>
          <a:off x="762000" y="3824288"/>
          <a:ext cx="7620000" cy="2514600"/>
        </p:xfrm>
        <a:graphic>
          <a:graphicData uri="http://schemas.openxmlformats.org/drawingml/2006/table">
            <a:tbl>
              <a:tblPr/>
              <a:tblGrid>
                <a:gridCol w="1471613"/>
                <a:gridCol w="1095375"/>
                <a:gridCol w="1239837"/>
                <a:gridCol w="803275"/>
                <a:gridCol w="1095375"/>
                <a:gridCol w="730250"/>
                <a:gridCol w="1184275"/>
              </a:tblGrid>
              <a:tr h="6286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smtClean="0">
                        <a:ln>
                          <a:noFill/>
                        </a:ln>
                        <a:solidFill>
                          <a:srgbClr val="000000"/>
                        </a:solidFill>
                        <a:effectLst/>
                        <a:latin typeface="Arial" charset="0"/>
                        <a:ea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smtClean="0">
                        <a:ln>
                          <a:noFill/>
                        </a:ln>
                        <a:solidFill>
                          <a:srgbClr val="000000"/>
                        </a:solidFill>
                        <a:effectLst/>
                        <a:latin typeface="Arial" charset="0"/>
                        <a:ea typeface="新細明體"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smtClean="0">
                        <a:ln>
                          <a:noFill/>
                        </a:ln>
                        <a:solidFill>
                          <a:srgbClr val="000000"/>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MSD system</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Tubular linear generator</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Battery</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Linkage mechanism</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Cable</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Sum</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238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Tooling</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$20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$30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$55</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238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Labor</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$15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$10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$10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$45</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238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Purchased parts</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$20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rgbClr val="000000"/>
                          </a:solidFill>
                          <a:effectLst/>
                          <a:latin typeface="Arial" charset="0"/>
                          <a:ea typeface="新細明體" pitchFamily="18" charset="-120"/>
                        </a:rPr>
                        <a:t>$500 </a:t>
                      </a:r>
                      <a:endParaRPr kumimoji="0" lang="en-US" altLang="zh-TW" sz="1800" b="0" i="0" u="none" strike="noStrike" cap="none" normalizeH="0" baseline="0" dirty="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$10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rgbClr val="000000"/>
                          </a:solidFill>
                          <a:effectLst/>
                          <a:latin typeface="Arial" charset="0"/>
                          <a:ea typeface="新細明體" pitchFamily="18" charset="-120"/>
                        </a:rPr>
                        <a:t>$580</a:t>
                      </a:r>
                      <a:endParaRPr kumimoji="0" lang="en-US" altLang="zh-TW" sz="1800" b="0" i="0" u="none" strike="noStrike" cap="none" normalizeH="0" baseline="0" dirty="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238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Material</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$20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$0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$20</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23850">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Sum</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rgbClr val="000000"/>
                          </a:solidFill>
                          <a:effectLst/>
                          <a:latin typeface="Arial" charset="0"/>
                          <a:ea typeface="新細明體" pitchFamily="18" charset="-120"/>
                        </a:rPr>
                        <a:t>$510</a:t>
                      </a:r>
                      <a:endParaRPr kumimoji="0" lang="en-US" altLang="zh-TW" sz="1800" b="0" i="0" u="none" strike="noStrike" cap="none" normalizeH="0" baseline="0" dirty="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$65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$55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charset="0"/>
                          <a:ea typeface="新細明體" pitchFamily="18" charset="-120"/>
                        </a:rPr>
                        <a:t>$15 </a:t>
                      </a:r>
                      <a:endParaRPr kumimoji="0" lang="en-US" altLang="zh-TW" sz="1800" b="0" i="0" u="none" strike="noStrike" cap="none" normalizeH="0" baseline="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charset="0"/>
                        </a:defRPr>
                      </a:lvl1pPr>
                      <a:lvl2pPr marL="742950" indent="-285750">
                        <a:lnSpc>
                          <a:spcPct val="90000"/>
                        </a:lnSpc>
                        <a:spcBef>
                          <a:spcPct val="20000"/>
                        </a:spcBef>
                        <a:defRPr sz="2000">
                          <a:solidFill>
                            <a:srgbClr val="FF0033"/>
                          </a:solidFill>
                          <a:latin typeface="Arial" charset="0"/>
                        </a:defRPr>
                      </a:lvl2pPr>
                      <a:lvl3pPr marL="1143000" indent="-228600">
                        <a:lnSpc>
                          <a:spcPct val="90000"/>
                        </a:lnSpc>
                        <a:spcBef>
                          <a:spcPct val="20000"/>
                        </a:spcBef>
                        <a:defRPr>
                          <a:solidFill>
                            <a:srgbClr val="0000FF"/>
                          </a:solidFill>
                          <a:latin typeface="Arial" charset="0"/>
                        </a:defRPr>
                      </a:lvl3pPr>
                      <a:lvl4pPr marL="1600200" indent="-228600">
                        <a:lnSpc>
                          <a:spcPct val="90000"/>
                        </a:lnSpc>
                        <a:spcBef>
                          <a:spcPct val="20000"/>
                        </a:spcBef>
                        <a:defRPr>
                          <a:solidFill>
                            <a:srgbClr val="FF0033"/>
                          </a:solidFill>
                          <a:latin typeface="Arial" charset="0"/>
                        </a:defRPr>
                      </a:lvl4pPr>
                      <a:lvl5pPr marL="2057400" indent="-228600">
                        <a:lnSpc>
                          <a:spcPct val="90000"/>
                        </a:lnSpc>
                        <a:spcBef>
                          <a:spcPct val="20000"/>
                        </a:spcBef>
                        <a:defRPr>
                          <a:solidFill>
                            <a:srgbClr val="0000FF"/>
                          </a:solidFill>
                          <a:latin typeface="Arial" charset="0"/>
                        </a:defRPr>
                      </a:lvl5pPr>
                      <a:lvl6pPr marL="2514600" indent="-228600" eaLnBrk="0" fontAlgn="base" hangingPunct="0">
                        <a:lnSpc>
                          <a:spcPct val="90000"/>
                        </a:lnSpc>
                        <a:spcBef>
                          <a:spcPct val="20000"/>
                        </a:spcBef>
                        <a:spcAft>
                          <a:spcPct val="0"/>
                        </a:spcAft>
                        <a:defRPr>
                          <a:solidFill>
                            <a:srgbClr val="0000FF"/>
                          </a:solidFill>
                          <a:latin typeface="Arial" charset="0"/>
                        </a:defRPr>
                      </a:lvl6pPr>
                      <a:lvl7pPr marL="2971800" indent="-228600" eaLnBrk="0" fontAlgn="base" hangingPunct="0">
                        <a:lnSpc>
                          <a:spcPct val="90000"/>
                        </a:lnSpc>
                        <a:spcBef>
                          <a:spcPct val="20000"/>
                        </a:spcBef>
                        <a:spcAft>
                          <a:spcPct val="0"/>
                        </a:spcAft>
                        <a:defRPr>
                          <a:solidFill>
                            <a:srgbClr val="0000FF"/>
                          </a:solidFill>
                          <a:latin typeface="Arial" charset="0"/>
                        </a:defRPr>
                      </a:lvl7pPr>
                      <a:lvl8pPr marL="3429000" indent="-228600" eaLnBrk="0" fontAlgn="base" hangingPunct="0">
                        <a:lnSpc>
                          <a:spcPct val="90000"/>
                        </a:lnSpc>
                        <a:spcBef>
                          <a:spcPct val="20000"/>
                        </a:spcBef>
                        <a:spcAft>
                          <a:spcPct val="0"/>
                        </a:spcAft>
                        <a:defRPr>
                          <a:solidFill>
                            <a:srgbClr val="0000FF"/>
                          </a:solidFill>
                          <a:latin typeface="Arial" charset="0"/>
                        </a:defRPr>
                      </a:lvl8pPr>
                      <a:lvl9pPr marL="3886200" indent="-228600" eaLnBrk="0" fontAlgn="base" hangingPunct="0">
                        <a:lnSpc>
                          <a:spcPct val="90000"/>
                        </a:lnSpc>
                        <a:spcBef>
                          <a:spcPct val="20000"/>
                        </a:spcBef>
                        <a:spcAft>
                          <a:spcPct val="0"/>
                        </a:spcAft>
                        <a:defRPr>
                          <a:solidFill>
                            <a:srgbClr val="0000FF"/>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rgbClr val="000000"/>
                          </a:solidFill>
                          <a:effectLst/>
                          <a:latin typeface="Arial" charset="0"/>
                          <a:ea typeface="新細明體" pitchFamily="18" charset="-120"/>
                        </a:rPr>
                        <a:t>$700 </a:t>
                      </a:r>
                      <a:endParaRPr kumimoji="0" lang="en-US" altLang="zh-TW" sz="1800" b="0" i="0" u="none" strike="noStrike" cap="none" normalizeH="0" baseline="0" dirty="0" smtClean="0">
                        <a:ln>
                          <a:noFill/>
                        </a:ln>
                        <a:solidFill>
                          <a:srgbClr val="000000"/>
                        </a:solidFill>
                        <a:effectLst/>
                        <a:latin typeface="Times New Roman" pitchFamily="18" charset="0"/>
                        <a:ea typeface="宋体" charset="-122"/>
                        <a:cs typeface="Arial" charset="0"/>
                      </a:endParaRPr>
                    </a:p>
                  </a:txBody>
                  <a:tcPr marL="68580" marR="68580" marT="0" marB="0" anchor="b"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bl>
          </a:graphicData>
        </a:graphic>
      </p:graphicFrame>
      <p:pic>
        <p:nvPicPr>
          <p:cNvPr id="27709" name="Picture 4"/>
          <p:cNvPicPr>
            <a:picLocks noChangeAspect="1" noChangeArrowheads="1"/>
          </p:cNvPicPr>
          <p:nvPr/>
        </p:nvPicPr>
        <p:blipFill>
          <a:blip r:embed="rId2">
            <a:extLst>
              <a:ext uri="{28A0092B-C50C-407E-A947-70E740481C1C}">
                <a14:useLocalDpi xmlns:a14="http://schemas.microsoft.com/office/drawing/2010/main" val="0"/>
              </a:ext>
            </a:extLst>
          </a:blip>
          <a:srcRect l="26747" t="38857" r="27287" b="24001"/>
          <a:stretch>
            <a:fillRect/>
          </a:stretch>
        </p:blipFill>
        <p:spPr bwMode="auto">
          <a:xfrm>
            <a:off x="1992313" y="1447800"/>
            <a:ext cx="48656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Brace 5"/>
          <p:cNvSpPr>
            <a:spLocks/>
          </p:cNvSpPr>
          <p:nvPr/>
        </p:nvSpPr>
        <p:spPr bwMode="auto">
          <a:xfrm>
            <a:off x="2819400" y="2514600"/>
            <a:ext cx="228600" cy="838200"/>
          </a:xfrm>
          <a:prstGeom prst="leftBrace">
            <a:avLst>
              <a:gd name="adj1" fmla="val 8335"/>
              <a:gd name="adj2" fmla="val 50000"/>
            </a:avLst>
          </a:prstGeom>
          <a:noFill/>
          <a:ln w="127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endParaRPr lang="zh-TW" altLang="zh-TW" sz="1600">
              <a:solidFill>
                <a:schemeClr val="tx1"/>
              </a:solidFill>
              <a:latin typeface="Times New Roman" panose="02020603050405020304" pitchFamily="18" charset="0"/>
              <a:ea typeface="新細明體" panose="02020500000000000000" pitchFamily="18" charset="-120"/>
            </a:endParaRPr>
          </a:p>
        </p:txBody>
      </p:sp>
      <p:cxnSp>
        <p:nvCxnSpPr>
          <p:cNvPr id="8" name="Curved Connector 7"/>
          <p:cNvCxnSpPr>
            <a:cxnSpLocks noChangeShapeType="1"/>
            <a:stCxn id="6" idx="1"/>
          </p:cNvCxnSpPr>
          <p:nvPr/>
        </p:nvCxnSpPr>
        <p:spPr bwMode="auto">
          <a:xfrm rot="10800000" flipV="1">
            <a:off x="1447800" y="2933700"/>
            <a:ext cx="1371600" cy="800100"/>
          </a:xfrm>
          <a:prstGeom prst="curvedConnector3">
            <a:avLst>
              <a:gd name="adj1" fmla="val 100477"/>
            </a:avLst>
          </a:prstGeom>
          <a:noFill/>
          <a:ln w="12700" algn="ctr">
            <a:solidFill>
              <a:srgbClr val="FF6633"/>
            </a:solidFill>
            <a:round/>
            <a:headEnd type="none" w="sm" len="sm"/>
            <a:tailEnd type="arrow" w="med" len="med"/>
          </a:ln>
          <a:extLst>
            <a:ext uri="{909E8E84-426E-40DD-AFC4-6F175D3DCCD1}">
              <a14:hiddenFill xmlns:a14="http://schemas.microsoft.com/office/drawing/2010/main">
                <a:noFill/>
              </a14:hiddenFill>
            </a:ext>
          </a:extLst>
        </p:spPr>
      </p:cxnSp>
      <p:sp>
        <p:nvSpPr>
          <p:cNvPr id="16" name="Oval 15"/>
          <p:cNvSpPr>
            <a:spLocks noChangeArrowheads="1"/>
          </p:cNvSpPr>
          <p:nvPr/>
        </p:nvSpPr>
        <p:spPr bwMode="auto">
          <a:xfrm>
            <a:off x="7010400" y="5943600"/>
            <a:ext cx="990600" cy="457200"/>
          </a:xfrm>
          <a:prstGeom prst="ellipse">
            <a:avLst/>
          </a:prstGeom>
          <a:noFill/>
          <a:ln w="12700" algn="ctr">
            <a:solidFill>
              <a:srgbClr val="FF00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endParaRPr lang="zh-TW" altLang="zh-TW" sz="1600">
              <a:solidFill>
                <a:schemeClr val="tx1"/>
              </a:solidFill>
              <a:latin typeface="Times New Roman" panose="02020603050405020304" pitchFamily="18" charset="0"/>
              <a:ea typeface="新細明體" panose="02020500000000000000" pitchFamily="18" charset="-120"/>
            </a:endParaRPr>
          </a:p>
        </p:txBody>
      </p:sp>
      <p:sp>
        <p:nvSpPr>
          <p:cNvPr id="17" name="Line Callout 2 16"/>
          <p:cNvSpPr>
            <a:spLocks/>
          </p:cNvSpPr>
          <p:nvPr/>
        </p:nvSpPr>
        <p:spPr bwMode="auto">
          <a:xfrm>
            <a:off x="7543800" y="2667000"/>
            <a:ext cx="1447800" cy="457200"/>
          </a:xfrm>
          <a:prstGeom prst="borderCallout2">
            <a:avLst>
              <a:gd name="adj1" fmla="val 102560"/>
              <a:gd name="adj2" fmla="val 76477"/>
              <a:gd name="adj3" fmla="val 538750"/>
              <a:gd name="adj4" fmla="val 75361"/>
              <a:gd name="adj5" fmla="val 745833"/>
              <a:gd name="adj6" fmla="val 28222"/>
            </a:avLst>
          </a:prstGeom>
          <a:solidFill>
            <a:schemeClr val="bg1"/>
          </a:solidFill>
          <a:ln w="12700" algn="ctr">
            <a:solidFill>
              <a:srgbClr val="FF6633"/>
            </a:solidFill>
            <a:round/>
            <a:headEnd type="none" w="sm" len="sm"/>
            <a:tailEnd type="none" w="sm" len="sm"/>
          </a:ln>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Direct Cost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250" fill="hold"/>
                                        <p:tgtEl>
                                          <p:spTgt spid="4"/>
                                        </p:tgtEl>
                                        <p:attrNameLst>
                                          <p:attrName>ppt_x</p:attrName>
                                        </p:attrNameLst>
                                      </p:cBhvr>
                                      <p:tavLst>
                                        <p:tav tm="0">
                                          <p:val>
                                            <p:strVal val="#ppt_x"/>
                                          </p:val>
                                        </p:tav>
                                        <p:tav tm="100000">
                                          <p:val>
                                            <p:strVal val="#ppt_x"/>
                                          </p:val>
                                        </p:tav>
                                      </p:tavLst>
                                    </p:anim>
                                    <p:anim calcmode="lin" valueType="num">
                                      <p:cBhvr additive="base">
                                        <p:cTn id="15" dur="250" fill="hold"/>
                                        <p:tgtEl>
                                          <p:spTgt spid="4"/>
                                        </p:tgtEl>
                                        <p:attrNameLst>
                                          <p:attrName>ppt_y</p:attrName>
                                        </p:attrNameLst>
                                      </p:cBhvr>
                                      <p:tavLst>
                                        <p:tav tm="0">
                                          <p:val>
                                            <p:strVal val="1+#ppt_h/2"/>
                                          </p:val>
                                        </p:tav>
                                        <p:tav tm="100000">
                                          <p:val>
                                            <p:strVal val="#ppt_y"/>
                                          </p:val>
                                        </p:tav>
                                      </p:tavLst>
                                    </p:anim>
                                  </p:childTnLst>
                                </p:cTn>
                              </p:par>
                            </p:childTnLst>
                          </p:cTn>
                        </p:par>
                        <p:par>
                          <p:cTn id="16" fill="hold" nodeType="withGroup">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lstStyle/>
          <a:p>
            <a:r>
              <a:rPr lang="en-US" altLang="zh-TW" smtClean="0">
                <a:ea typeface="新細明體" panose="02020500000000000000" pitchFamily="18" charset="-120"/>
              </a:rPr>
              <a:t>Cost Evaluation</a:t>
            </a:r>
            <a:endParaRPr lang="zh-TW" altLang="en-US" smtClean="0">
              <a:ea typeface="新細明體" panose="02020500000000000000" pitchFamily="18" charset="-120"/>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l="26747" t="38857" r="27287" b="24001"/>
          <a:stretch>
            <a:fillRect/>
          </a:stretch>
        </p:blipFill>
        <p:spPr bwMode="auto">
          <a:xfrm>
            <a:off x="1992313" y="1447800"/>
            <a:ext cx="48656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Brace 5"/>
          <p:cNvSpPr>
            <a:spLocks/>
          </p:cNvSpPr>
          <p:nvPr/>
        </p:nvSpPr>
        <p:spPr bwMode="auto">
          <a:xfrm>
            <a:off x="2895600" y="1676400"/>
            <a:ext cx="228600" cy="838200"/>
          </a:xfrm>
          <a:prstGeom prst="leftBrace">
            <a:avLst>
              <a:gd name="adj1" fmla="val 8335"/>
              <a:gd name="adj2" fmla="val 50000"/>
            </a:avLst>
          </a:prstGeom>
          <a:noFill/>
          <a:ln w="127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endParaRPr lang="zh-TW" altLang="zh-TW" sz="1600">
              <a:solidFill>
                <a:schemeClr val="tx1"/>
              </a:solidFill>
              <a:latin typeface="Times New Roman" panose="02020603050405020304" pitchFamily="18" charset="0"/>
              <a:ea typeface="新細明體" panose="02020500000000000000" pitchFamily="18" charset="-120"/>
            </a:endParaRPr>
          </a:p>
        </p:txBody>
      </p:sp>
      <p:cxnSp>
        <p:nvCxnSpPr>
          <p:cNvPr id="8" name="Curved Connector 7"/>
          <p:cNvCxnSpPr>
            <a:cxnSpLocks noChangeShapeType="1"/>
            <a:stCxn id="6" idx="1"/>
          </p:cNvCxnSpPr>
          <p:nvPr/>
        </p:nvCxnSpPr>
        <p:spPr bwMode="auto">
          <a:xfrm rot="10800000" flipV="1">
            <a:off x="1828800" y="2095500"/>
            <a:ext cx="1066800" cy="1790700"/>
          </a:xfrm>
          <a:prstGeom prst="curvedConnector2">
            <a:avLst/>
          </a:prstGeom>
          <a:noFill/>
          <a:ln w="12700" algn="ctr">
            <a:solidFill>
              <a:srgbClr val="FF6633"/>
            </a:solidFill>
            <a:round/>
            <a:headEnd type="none" w="sm" len="sm"/>
            <a:tailEnd type="arrow" w="med" len="med"/>
          </a:ln>
          <a:extLst>
            <a:ext uri="{909E8E84-426E-40DD-AFC4-6F175D3DCCD1}">
              <a14:hiddenFill xmlns:a14="http://schemas.microsoft.com/office/drawing/2010/main">
                <a:noFill/>
              </a14:hiddenFill>
            </a:ext>
          </a:extLst>
        </p:spPr>
      </p:cxnSp>
      <p:graphicFrame>
        <p:nvGraphicFramePr>
          <p:cNvPr id="14" name="Table 13"/>
          <p:cNvGraphicFramePr>
            <a:graphicFrameLocks noGrp="1"/>
          </p:cNvGraphicFramePr>
          <p:nvPr/>
        </p:nvGraphicFramePr>
        <p:xfrm>
          <a:off x="1447800" y="3962400"/>
          <a:ext cx="6096000" cy="2228850"/>
        </p:xfrm>
        <a:graphic>
          <a:graphicData uri="http://schemas.openxmlformats.org/drawingml/2006/table">
            <a:tbl>
              <a:tblPr/>
              <a:tblGrid>
                <a:gridCol w="2032000"/>
                <a:gridCol w="2921000"/>
                <a:gridCol w="1143000"/>
              </a:tblGrid>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1"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endParaRP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Description  </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Cost</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Overhead</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Transportation and Installation</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$45</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r>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Selling Expenses</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Unique customers</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Profit</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15%</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$135</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r>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Discount</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$0</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F1FAF6"/>
                    </a:solidFill>
                  </a:tcPr>
                </a:tc>
              </a:tr>
              <a:tr h="3714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Sum</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$190</a:t>
                      </a:r>
                    </a:p>
                  </a:txBody>
                  <a:tcPr horzOverflow="overflow">
                    <a:lnL w="12700" cap="flat" cmpd="sng" algn="ctr">
                      <a:solidFill>
                        <a:srgbClr val="AAE2CA"/>
                      </a:solidFill>
                      <a:prstDash val="solid"/>
                      <a:round/>
                      <a:headEnd type="none" w="med" len="med"/>
                      <a:tailEnd type="none" w="med" len="med"/>
                    </a:lnL>
                    <a:lnR w="12700" cap="flat" cmpd="sng" algn="ctr">
                      <a:solidFill>
                        <a:srgbClr val="AAE2CA"/>
                      </a:solidFill>
                      <a:prstDash val="solid"/>
                      <a:round/>
                      <a:headEnd type="none" w="med" len="med"/>
                      <a:tailEnd type="none" w="med" len="med"/>
                    </a:lnR>
                    <a:lnT w="12700" cap="flat" cmpd="sng" algn="ctr">
                      <a:solidFill>
                        <a:srgbClr val="AAE2CA"/>
                      </a:solidFill>
                      <a:prstDash val="solid"/>
                      <a:round/>
                      <a:headEnd type="none" w="med" len="med"/>
                      <a:tailEnd type="none" w="med" len="med"/>
                    </a:lnT>
                    <a:lnB w="12700" cap="flat" cmpd="sng" algn="ctr">
                      <a:solidFill>
                        <a:srgbClr val="AAE2CA"/>
                      </a:solidFill>
                      <a:prstDash val="solid"/>
                      <a:round/>
                      <a:headEnd type="none" w="med" len="med"/>
                      <a:tailEnd type="none" w="med" len="med"/>
                    </a:lnB>
                    <a:lnTlToBr>
                      <a:noFill/>
                    </a:lnTlToBr>
                    <a:lnBlToTr>
                      <a:noFill/>
                    </a:lnBlToTr>
                    <a:solidFill>
                      <a:srgbClr val="E2F4EC"/>
                    </a:solidFill>
                  </a:tcPr>
                </a:tc>
              </a:tr>
            </a:tbl>
          </a:graphicData>
        </a:graphic>
      </p:graphicFrame>
      <p:sp>
        <p:nvSpPr>
          <p:cNvPr id="16" name="Oval 15"/>
          <p:cNvSpPr>
            <a:spLocks noChangeArrowheads="1"/>
          </p:cNvSpPr>
          <p:nvPr/>
        </p:nvSpPr>
        <p:spPr bwMode="auto">
          <a:xfrm>
            <a:off x="6324600" y="5791200"/>
            <a:ext cx="990600" cy="457200"/>
          </a:xfrm>
          <a:prstGeom prst="ellipse">
            <a:avLst/>
          </a:prstGeom>
          <a:noFill/>
          <a:ln w="12700" algn="ctr">
            <a:solidFill>
              <a:srgbClr val="FF00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endParaRPr lang="zh-TW" altLang="zh-TW" sz="1600">
              <a:solidFill>
                <a:schemeClr val="tx1"/>
              </a:solidFill>
              <a:latin typeface="Times New Roman" panose="02020603050405020304" pitchFamily="18" charset="0"/>
              <a:ea typeface="新細明體" panose="02020500000000000000" pitchFamily="18" charset="-120"/>
            </a:endParaRPr>
          </a:p>
        </p:txBody>
      </p:sp>
      <p:sp>
        <p:nvSpPr>
          <p:cNvPr id="17" name="Line Callout 2 16"/>
          <p:cNvSpPr>
            <a:spLocks/>
          </p:cNvSpPr>
          <p:nvPr/>
        </p:nvSpPr>
        <p:spPr bwMode="auto">
          <a:xfrm>
            <a:off x="7543800" y="2667000"/>
            <a:ext cx="1447800" cy="457200"/>
          </a:xfrm>
          <a:prstGeom prst="borderCallout2">
            <a:avLst>
              <a:gd name="adj1" fmla="val 102560"/>
              <a:gd name="adj2" fmla="val 76477"/>
              <a:gd name="adj3" fmla="val 538750"/>
              <a:gd name="adj4" fmla="val 75361"/>
              <a:gd name="adj5" fmla="val 722977"/>
              <a:gd name="adj6" fmla="val -15991"/>
            </a:avLst>
          </a:prstGeom>
          <a:solidFill>
            <a:schemeClr val="bg1"/>
          </a:solidFill>
          <a:ln w="12700" algn="ctr">
            <a:solidFill>
              <a:srgbClr val="FF6633"/>
            </a:solidFill>
            <a:round/>
            <a:headEnd type="none" w="sm" len="sm"/>
            <a:tailEnd type="none" w="sm" len="sm"/>
          </a:ln>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Indirect Cost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nodeType="withGroup">
                            <p:stCondLst>
                              <p:cond delay="500"/>
                            </p:stCondLst>
                            <p:childTnLst>
                              <p:par>
                                <p:cTn id="12" presetID="2" presetClass="entr" presetSubtype="4"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par>
                          <p:cTn id="16" fill="hold" nodeType="withGroup">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r>
              <a:rPr lang="en-US" altLang="zh-TW" smtClean="0">
                <a:ea typeface="新細明體" panose="02020500000000000000" pitchFamily="18" charset="-120"/>
              </a:rPr>
              <a:t>Cost Evaluation</a:t>
            </a:r>
            <a:endParaRPr lang="zh-TW" altLang="en-US" smtClean="0">
              <a:ea typeface="新細明體" panose="02020500000000000000" pitchFamily="18" charset="-120"/>
            </a:endParaRPr>
          </a:p>
        </p:txBody>
      </p:sp>
      <p:pic>
        <p:nvPicPr>
          <p:cNvPr id="44034" name="Picture 2"/>
          <p:cNvPicPr>
            <a:picLocks noChangeAspect="1" noChangeArrowheads="1"/>
          </p:cNvPicPr>
          <p:nvPr/>
        </p:nvPicPr>
        <p:blipFill>
          <a:blip r:embed="rId2"/>
          <a:srcRect l="40410" t="34375" r="19766" b="14583"/>
          <a:stretch>
            <a:fillRect/>
          </a:stretch>
        </p:blipFill>
        <p:spPr bwMode="auto">
          <a:xfrm>
            <a:off x="1447800" y="1828799"/>
            <a:ext cx="6172200" cy="4447615"/>
          </a:xfrm>
          <a:prstGeom prst="rect">
            <a:avLst/>
          </a:prstGeom>
          <a:noFill/>
          <a:ln w="9525">
            <a:noFill/>
            <a:miter lim="800000"/>
            <a:headEnd/>
            <a:tailEnd/>
          </a:ln>
          <a:effectLst/>
        </p:spPr>
      </p:pic>
      <p:sp>
        <p:nvSpPr>
          <p:cNvPr id="2" name="文字方塊 1"/>
          <p:cNvSpPr txBox="1"/>
          <p:nvPr/>
        </p:nvSpPr>
        <p:spPr>
          <a:xfrm>
            <a:off x="6096000" y="2286000"/>
            <a:ext cx="1524000" cy="400110"/>
          </a:xfrm>
          <a:prstGeom prst="rect">
            <a:avLst/>
          </a:prstGeom>
          <a:noFill/>
        </p:spPr>
        <p:txBody>
          <a:bodyPr wrap="square" rtlCol="0">
            <a:spAutoFit/>
          </a:bodyPr>
          <a:lstStyle/>
          <a:p>
            <a:r>
              <a:rPr lang="en-US" altLang="zh-TW" sz="2000" dirty="0" smtClean="0"/>
              <a:t>Total: $890</a:t>
            </a:r>
            <a:endParaRPr lang="zh-TW" alt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p:cNvSpPr>
          <p:nvPr>
            <p:ph type="title"/>
          </p:nvPr>
        </p:nvSpPr>
        <p:spPr/>
        <p:txBody>
          <a:bodyPr/>
          <a:lstStyle/>
          <a:p>
            <a:r>
              <a:rPr lang="en-US" altLang="zh-TW" smtClean="0">
                <a:ea typeface="新細明體" panose="02020500000000000000" pitchFamily="18" charset="-120"/>
              </a:rPr>
              <a:t>Pros and Cons</a:t>
            </a:r>
            <a:endParaRPr lang="zh-TW" altLang="en-US" smtClean="0">
              <a:ea typeface="新細明體" panose="02020500000000000000" pitchFamily="18" charset="-120"/>
            </a:endParaRPr>
          </a:p>
        </p:txBody>
      </p:sp>
      <p:graphicFrame>
        <p:nvGraphicFramePr>
          <p:cNvPr id="2" name="內容版面配置區 1"/>
          <p:cNvGraphicFramePr>
            <a:graphicFrameLocks noGrp="1"/>
          </p:cNvGraphicFramePr>
          <p:nvPr>
            <p:ph idx="1"/>
          </p:nvPr>
        </p:nvGraphicFramePr>
        <p:xfrm>
          <a:off x="533400" y="1447800"/>
          <a:ext cx="8229600" cy="5035552"/>
        </p:xfrm>
        <a:graphic>
          <a:graphicData uri="http://schemas.openxmlformats.org/drawingml/2006/table">
            <a:tbl>
              <a:tblPr/>
              <a:tblGrid>
                <a:gridCol w="1371600"/>
                <a:gridCol w="2133600"/>
                <a:gridCol w="2057400"/>
                <a:gridCol w="1219200"/>
                <a:gridCol w="1447800"/>
              </a:tblGrid>
              <a:tr h="64012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dirty="0" smtClean="0">
                        <a:ln>
                          <a:noFill/>
                        </a:ln>
                        <a:solidFill>
                          <a:srgbClr val="FFFFFF"/>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RSR</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Hybrid car</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Speed bump</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rPr>
                        <a:t>Stinger Spiker</a:t>
                      </a:r>
                      <a:endParaRPr kumimoji="0" lang="zh-TW" altLang="en-US" sz="1800" b="1" i="0" u="none" strike="noStrike" cap="none" normalizeH="0" baseline="0" smtClean="0">
                        <a:ln>
                          <a:noFill/>
                        </a:ln>
                        <a:solidFill>
                          <a:srgbClr val="FFFFFF"/>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4012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Speed Reduction</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Automatically Adjust (~20%)</a:t>
                      </a:r>
                      <a:endParaRPr kumimoji="0" lang="zh-TW" altLang="en-US"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N/A</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 mph</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Stop</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64012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Power Generation</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Less Control Loss</a:t>
                      </a: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More Control Loss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N/A</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N/A</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1189099">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Energy Applied Targets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Wide application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e.g. Street Lamps, Traffic Lights, Speed Meters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Only for car itself</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N/A</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N/A</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371494">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Cost</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$890</a:t>
                      </a:r>
                      <a:endParaRPr kumimoji="0" lang="zh-TW" altLang="en-US"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rPr>
                        <a:t>&gt; $20,000</a:t>
                      </a:r>
                      <a:endParaRPr kumimoji="0" lang="zh-TW" altLang="en-US" sz="1800" b="0" i="0" u="none" strike="noStrike" cap="none" normalizeH="0" baseline="0" dirty="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~$30</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64012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Car Damage</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Very slight wear</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No</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A little bit</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All Tires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914459">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Lifetime</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 years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(Battery: ~5 yrs)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 years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~10 years</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Replace Spikes</a:t>
                      </a:r>
                      <a:b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br>
                      <a:r>
                        <a:rPr kumimoji="0" lang="en-US" altLang="zh-TW"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 Every Time</a:t>
                      </a:r>
                      <a:endParaRPr kumimoji="0" lang="zh-TW" altLang="en-US" sz="18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txBody>
                  <a:tcPr marT="45728" marB="4572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p:cNvSpPr>
          <p:nvPr>
            <p:ph type="title"/>
          </p:nvPr>
        </p:nvSpPr>
        <p:spPr/>
        <p:txBody>
          <a:bodyPr/>
          <a:lstStyle/>
          <a:p>
            <a:r>
              <a:rPr lang="en-US" altLang="zh-TW" smtClean="0">
                <a:ea typeface="新細明體" panose="02020500000000000000" pitchFamily="18" charset="-120"/>
              </a:rPr>
              <a:t>Lessons learned &amp; Summary</a:t>
            </a:r>
            <a:endParaRPr lang="zh-TW" altLang="en-US" smtClean="0">
              <a:ea typeface="新細明體" panose="02020500000000000000" pitchFamily="18" charset="-120"/>
            </a:endParaRPr>
          </a:p>
        </p:txBody>
      </p:sp>
      <p:sp>
        <p:nvSpPr>
          <p:cNvPr id="26627" name="內容版面配置區 2"/>
          <p:cNvSpPr>
            <a:spLocks noGrp="1"/>
          </p:cNvSpPr>
          <p:nvPr>
            <p:ph idx="1"/>
          </p:nvPr>
        </p:nvSpPr>
        <p:spPr/>
        <p:txBody>
          <a:bodyPr/>
          <a:lstStyle/>
          <a:p>
            <a:pPr marL="0" indent="0">
              <a:buFontTx/>
              <a:buNone/>
              <a:defRPr/>
            </a:pPr>
            <a:r>
              <a:rPr lang="en-US" altLang="zh-TW" b="1" dirty="0" smtClean="0">
                <a:ea typeface="新細明體" pitchFamily="18" charset="-120"/>
              </a:rPr>
              <a:t>Lessons learned</a:t>
            </a:r>
          </a:p>
          <a:p>
            <a:pPr>
              <a:defRPr/>
            </a:pPr>
            <a:r>
              <a:rPr lang="en-US" altLang="zh-TW" sz="2400" dirty="0" smtClean="0">
                <a:ea typeface="新細明體" pitchFamily="18" charset="-120"/>
              </a:rPr>
              <a:t>Understand more about the designing methodology </a:t>
            </a:r>
          </a:p>
          <a:p>
            <a:pPr>
              <a:defRPr/>
            </a:pPr>
            <a:r>
              <a:rPr lang="en-US" altLang="zh-TW" sz="2400" dirty="0" smtClean="0">
                <a:ea typeface="新細明體" pitchFamily="18" charset="-120"/>
              </a:rPr>
              <a:t>Have more understand of the different type of traffic damper product</a:t>
            </a:r>
          </a:p>
          <a:p>
            <a:pPr>
              <a:defRPr/>
            </a:pPr>
            <a:r>
              <a:rPr lang="en-US" altLang="zh-TW" sz="2400" dirty="0" smtClean="0">
                <a:ea typeface="新細明體" pitchFamily="18" charset="-120"/>
              </a:rPr>
              <a:t>Have more understand of the energy absorbing system</a:t>
            </a:r>
          </a:p>
          <a:p>
            <a:pPr>
              <a:defRPr/>
            </a:pPr>
            <a:r>
              <a:rPr lang="en-US" altLang="zh-TW" sz="2400" dirty="0" smtClean="0">
                <a:ea typeface="新細明體" pitchFamily="18" charset="-120"/>
              </a:rPr>
              <a:t>Have a great chance to going through a full procedure of doing a design project</a:t>
            </a:r>
            <a:endParaRPr lang="en-US" altLang="zh-TW" b="1" dirty="0">
              <a:ea typeface="新細明體" pitchFamily="18" charset="-120"/>
            </a:endParaRPr>
          </a:p>
          <a:p>
            <a:pPr marL="0" indent="0">
              <a:buFontTx/>
              <a:buNone/>
              <a:defRPr/>
            </a:pPr>
            <a:r>
              <a:rPr lang="en-US" altLang="zh-TW" sz="2400" b="1" dirty="0" smtClean="0">
                <a:ea typeface="新細明體" pitchFamily="18" charset="-120"/>
              </a:rPr>
              <a:t>Summary</a:t>
            </a:r>
          </a:p>
          <a:p>
            <a:pPr>
              <a:defRPr/>
            </a:pPr>
            <a:r>
              <a:rPr lang="en-US" altLang="zh-TW" sz="2400" dirty="0">
                <a:ea typeface="新細明體" pitchFamily="18" charset="-120"/>
              </a:rPr>
              <a:t>Given the energy we can save in the future, our price for the damper is acceptable. Our design might be very </a:t>
            </a:r>
            <a:r>
              <a:rPr lang="en-US" altLang="zh-TW" sz="2400" dirty="0" smtClean="0">
                <a:ea typeface="新細明體" pitchFamily="18" charset="-120"/>
              </a:rPr>
              <a:t>promising</a:t>
            </a:r>
            <a:endParaRPr lang="en-US" altLang="zh-TW" sz="2400" dirty="0">
              <a:ea typeface="新細明體" pitchFamily="18" charset="-12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Thank you for your attention!</a:t>
            </a:r>
            <a:endParaRPr lang="zh-TW" altLang="en-US" dirty="0"/>
          </a:p>
        </p:txBody>
      </p:sp>
      <p:sp>
        <p:nvSpPr>
          <p:cNvPr id="5" name="副標題 4"/>
          <p:cNvSpPr>
            <a:spLocks noGrp="1"/>
          </p:cNvSpPr>
          <p:nvPr>
            <p:ph type="subTitle" idx="1"/>
          </p:nvPr>
        </p:nvSpPr>
        <p:spPr/>
        <p:txBody>
          <a:bodyPr/>
          <a:lstStyle/>
          <a:p>
            <a:r>
              <a:rPr lang="en-US" altLang="zh-TW" dirty="0" smtClean="0"/>
              <a:t>Q&amp;A</a:t>
            </a:r>
            <a:endParaRPr lang="zh-TW" altLang="en-US" dirty="0"/>
          </a:p>
        </p:txBody>
      </p:sp>
    </p:spTree>
    <p:extLst>
      <p:ext uri="{BB962C8B-B14F-4D97-AF65-F5344CB8AC3E}">
        <p14:creationId xmlns:p14="http://schemas.microsoft.com/office/powerpoint/2010/main" val="37314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r>
              <a:rPr lang="en-US" altLang="zh-TW" smtClean="0">
                <a:ea typeface="新細明體" panose="02020500000000000000" pitchFamily="18" charset="-120"/>
              </a:rPr>
              <a:t>Market and Customer</a:t>
            </a:r>
          </a:p>
        </p:txBody>
      </p:sp>
      <p:sp>
        <p:nvSpPr>
          <p:cNvPr id="6147" name="Rectangle 5"/>
          <p:cNvSpPr>
            <a:spLocks noGrp="1" noChangeArrowheads="1"/>
          </p:cNvSpPr>
          <p:nvPr>
            <p:ph type="body" idx="1"/>
          </p:nvPr>
        </p:nvSpPr>
        <p:spPr/>
        <p:txBody>
          <a:bodyPr/>
          <a:lstStyle/>
          <a:p>
            <a:r>
              <a:rPr lang="en-US" altLang="zh-TW" smtClean="0">
                <a:ea typeface="新細明體" panose="02020500000000000000" pitchFamily="18" charset="-120"/>
              </a:rPr>
              <a:t>Our market</a:t>
            </a:r>
          </a:p>
          <a:p>
            <a:pPr lvl="1"/>
            <a:r>
              <a:rPr lang="en-US" altLang="zh-TW" smtClean="0">
                <a:ea typeface="新細明體" panose="02020500000000000000" pitchFamily="18" charset="-120"/>
              </a:rPr>
              <a:t>National market</a:t>
            </a:r>
          </a:p>
          <a:p>
            <a:pPr lvl="1"/>
            <a:endParaRPr lang="en-US" altLang="zh-TW" smtClean="0">
              <a:ea typeface="新細明體" panose="02020500000000000000" pitchFamily="18" charset="-120"/>
            </a:endParaRPr>
          </a:p>
          <a:p>
            <a:r>
              <a:rPr lang="en-US" altLang="zh-TW" smtClean="0">
                <a:ea typeface="新細明體" panose="02020500000000000000" pitchFamily="18" charset="-120"/>
              </a:rPr>
              <a:t>Targeted users and customers</a:t>
            </a:r>
          </a:p>
          <a:p>
            <a:pPr lvl="1"/>
            <a:r>
              <a:rPr lang="en-US" altLang="zh-TW" smtClean="0">
                <a:ea typeface="新細明體" panose="02020500000000000000" pitchFamily="18" charset="-120"/>
              </a:rPr>
              <a:t>Government</a:t>
            </a:r>
          </a:p>
          <a:p>
            <a:pPr lvl="2"/>
            <a:r>
              <a:rPr lang="en-US" altLang="zh-TW" smtClean="0">
                <a:solidFill>
                  <a:srgbClr val="FF0000"/>
                </a:solidFill>
                <a:ea typeface="新細明體" panose="02020500000000000000" pitchFamily="18" charset="-120"/>
              </a:rPr>
              <a:t>Urgent situation users</a:t>
            </a:r>
          </a:p>
          <a:p>
            <a:pPr lvl="2"/>
            <a:r>
              <a:rPr lang="en-US" altLang="zh-TW" smtClean="0">
                <a:solidFill>
                  <a:srgbClr val="FF0000"/>
                </a:solidFill>
                <a:ea typeface="新細明體" panose="02020500000000000000" pitchFamily="18" charset="-120"/>
              </a:rPr>
              <a:t>Energy regeneration aim users</a:t>
            </a:r>
          </a:p>
          <a:p>
            <a:pPr lvl="2"/>
            <a:r>
              <a:rPr lang="en-US" altLang="zh-TW" smtClean="0">
                <a:solidFill>
                  <a:srgbClr val="FF0000"/>
                </a:solidFill>
                <a:ea typeface="新細明體" panose="02020500000000000000" pitchFamily="18" charset="-120"/>
              </a:rPr>
              <a:t>Traffic control aim users</a:t>
            </a:r>
          </a:p>
          <a:p>
            <a:pPr lvl="1"/>
            <a:r>
              <a:rPr lang="en-US" altLang="zh-TW" smtClean="0">
                <a:ea typeface="新細明體" panose="02020500000000000000" pitchFamily="18" charset="-120"/>
              </a:rPr>
              <a:t>Citizens</a:t>
            </a:r>
          </a:p>
          <a:p>
            <a:pPr lvl="1"/>
            <a:r>
              <a:rPr lang="en-US" altLang="zh-TW" smtClean="0">
                <a:ea typeface="新細明體" panose="02020500000000000000" pitchFamily="18" charset="-120"/>
              </a:rPr>
              <a:t>Drivers</a:t>
            </a:r>
          </a:p>
          <a:p>
            <a:pPr lvl="1"/>
            <a:r>
              <a:rPr lang="en-US" altLang="zh-TW" smtClean="0">
                <a:ea typeface="新細明體" panose="02020500000000000000" pitchFamily="18" charset="-120"/>
              </a:rPr>
              <a:t>Parking owners</a:t>
            </a:r>
          </a:p>
          <a:p>
            <a:pPr lvl="1"/>
            <a:r>
              <a:rPr lang="en-US" altLang="zh-TW" smtClean="0">
                <a:ea typeface="新細明體" panose="02020500000000000000" pitchFamily="18" charset="-120"/>
              </a:rPr>
              <a:t>Manufacturer</a:t>
            </a:r>
          </a:p>
          <a:p>
            <a:pPr lvl="1"/>
            <a:endParaRPr lang="en-US" altLang="zh-TW" smtClean="0">
              <a:ea typeface="新細明體" panose="02020500000000000000" pitchFamily="18" charset="-120"/>
            </a:endParaRPr>
          </a:p>
          <a:p>
            <a:pPr lvl="1"/>
            <a:endParaRPr lang="en-US" altLang="zh-TW" smtClean="0">
              <a:ea typeface="新細明體" panose="02020500000000000000" pitchFamily="18" charset="-120"/>
            </a:endParaRPr>
          </a:p>
        </p:txBody>
      </p:sp>
      <p:pic>
        <p:nvPicPr>
          <p:cNvPr id="6148"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794125"/>
            <a:ext cx="284956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r>
              <a:rPr lang="en-US" altLang="zh-TW" smtClean="0">
                <a:ea typeface="新細明體" panose="02020500000000000000" pitchFamily="18" charset="-120"/>
              </a:rPr>
              <a:t>Customer Requirements</a:t>
            </a:r>
          </a:p>
        </p:txBody>
      </p:sp>
      <p:graphicFrame>
        <p:nvGraphicFramePr>
          <p:cNvPr id="2" name="表格 1"/>
          <p:cNvGraphicFramePr>
            <a:graphicFrameLocks noGrp="1"/>
          </p:cNvGraphicFramePr>
          <p:nvPr/>
        </p:nvGraphicFramePr>
        <p:xfrm>
          <a:off x="533400" y="1600200"/>
          <a:ext cx="8077200" cy="4651376"/>
        </p:xfrm>
        <a:graphic>
          <a:graphicData uri="http://schemas.openxmlformats.org/drawingml/2006/table">
            <a:tbl>
              <a:tblPr/>
              <a:tblGrid>
                <a:gridCol w="4038600"/>
                <a:gridCol w="4038600"/>
              </a:tblGrid>
              <a:tr h="347663">
                <a:tc gridSpan="2">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Types of customer requirements</a:t>
                      </a:r>
                      <a:endParaRPr kumimoji="0" lang="zh-TW" altLang="zh-TW" sz="1600" b="1"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TW" altLang="en-US"/>
                    </a:p>
                  </a:txBody>
                  <a:tcPr/>
                </a:tc>
              </a:tr>
              <a:tr h="347663">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Functional performance</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Life-cycle concerns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792162">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High energy transformation</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High energy storage</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Much speed reduction</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3">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Ease of energy reuse</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Good maintainability (long life time)</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High stability of energy source</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Environment protection</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Human factors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vMerge="1">
                  <a:txBody>
                    <a:bodyPr/>
                    <a:lstStyle/>
                    <a:p>
                      <a:endParaRPr lang="zh-TW" altLang="en-US"/>
                    </a:p>
                  </a:txBody>
                  <a:tcPr/>
                </a:tc>
              </a:tr>
              <a:tr h="536575">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Comfort</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Good appearance</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zh-TW" altLang="en-US"/>
                    </a:p>
                  </a:txBody>
                  <a:tcPr/>
                </a:tc>
              </a:tr>
              <a:tr h="347663">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Physical requirements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Resource concerns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792162">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Small underground placement</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Good damage prevention</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Absorbing impact</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Less manufacture cost</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Much funding or many sponsors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Reliability</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Manufacturing requirements</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792162">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Good robustness</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High safety</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defRPr sz="2400">
                          <a:solidFill>
                            <a:srgbClr val="0000FF"/>
                          </a:solidFill>
                          <a:latin typeface="Arial" panose="020B0604020202020204" pitchFamily="34" charset="0"/>
                        </a:defRPr>
                      </a:lvl1pPr>
                      <a:lvl2pPr marL="742950" indent="-285750">
                        <a:lnSpc>
                          <a:spcPct val="90000"/>
                        </a:lnSpc>
                        <a:spcBef>
                          <a:spcPct val="20000"/>
                        </a:spcBef>
                        <a:defRPr sz="2000">
                          <a:solidFill>
                            <a:srgbClr val="FF0033"/>
                          </a:solidFill>
                          <a:latin typeface="Arial" panose="020B0604020202020204" pitchFamily="34" charset="0"/>
                        </a:defRPr>
                      </a:lvl2pPr>
                      <a:lvl3pPr marL="1143000" indent="-228600">
                        <a:lnSpc>
                          <a:spcPct val="90000"/>
                        </a:lnSpc>
                        <a:spcBef>
                          <a:spcPct val="20000"/>
                        </a:spcBef>
                        <a:defRPr>
                          <a:solidFill>
                            <a:srgbClr val="0000FF"/>
                          </a:solidFill>
                          <a:latin typeface="Arial" panose="020B0604020202020204" pitchFamily="34" charset="0"/>
                        </a:defRPr>
                      </a:lvl3pPr>
                      <a:lvl4pPr marL="1600200" indent="-228600">
                        <a:lnSpc>
                          <a:spcPct val="90000"/>
                        </a:lnSpc>
                        <a:spcBef>
                          <a:spcPct val="20000"/>
                        </a:spcBef>
                        <a:defRPr>
                          <a:solidFill>
                            <a:srgbClr val="FF0033"/>
                          </a:solidFill>
                          <a:latin typeface="Arial" panose="020B0604020202020204" pitchFamily="34" charset="0"/>
                        </a:defRPr>
                      </a:lvl4pPr>
                      <a:lvl5pPr marL="2057400" indent="-228600">
                        <a:lnSpc>
                          <a:spcPct val="90000"/>
                        </a:lnSpc>
                        <a:spcBef>
                          <a:spcPct val="20000"/>
                        </a:spcBef>
                        <a:defRPr>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defRPr>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defRPr>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defRPr>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defRPr>
                          <a:solidFill>
                            <a:srgbClr val="0000FF"/>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Easy manufacturing</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Low equipment cost</a:t>
                      </a:r>
                      <a:endParaRPr kumimoji="0" lang="zh-TW" altLang="zh-TW"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000000"/>
                          </a:solidFill>
                          <a:effectLst/>
                          <a:latin typeface="Arial" panose="020B0604020202020204" pitchFamily="34" charset="0"/>
                          <a:ea typeface="新細明體" panose="02020500000000000000" pitchFamily="18" charset="-120"/>
                        </a:rPr>
                        <a:t>High quality </a:t>
                      </a:r>
                      <a:endParaRPr kumimoji="0" lang="zh-TW" altLang="zh-TW" sz="1600" b="0" i="0" u="none" strike="noStrike" cap="none" normalizeH="0" baseline="0" smtClean="0">
                        <a:ln>
                          <a:noFill/>
                        </a:ln>
                        <a:solidFill>
                          <a:srgbClr val="000000"/>
                        </a:solidFill>
                        <a:effectLst/>
                        <a:latin typeface="Times New Roman" panose="02020603050405020304" pitchFamily="18" charset="0"/>
                        <a:ea typeface="新細明體" panose="02020500000000000000" pitchFamily="18" charset="-120"/>
                      </a:endParaRPr>
                    </a:p>
                  </a:txBody>
                  <a:tcPr marL="68580" marR="68580" marT="9525"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3" name="圓角矩形 2"/>
          <p:cNvSpPr/>
          <p:nvPr/>
        </p:nvSpPr>
        <p:spPr bwMode="auto">
          <a:xfrm>
            <a:off x="304800" y="2743200"/>
            <a:ext cx="2590800" cy="304800"/>
          </a:xfrm>
          <a:prstGeom prst="roundRect">
            <a:avLst/>
          </a:prstGeom>
          <a:noFill/>
          <a:ln w="28575" cap="flat" cmpd="sng" algn="ctr">
            <a:solidFill>
              <a:srgbClr val="FF003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600" b="0" i="0" u="none" strike="noStrike" cap="none" normalizeH="0" baseline="0" smtClean="0">
              <a:ln>
                <a:noFill/>
              </a:ln>
              <a:solidFill>
                <a:schemeClr val="tx1"/>
              </a:solidFill>
              <a:effectLst/>
              <a:latin typeface="Times New Roman" charset="0"/>
            </a:endParaRPr>
          </a:p>
        </p:txBody>
      </p:sp>
      <p:sp>
        <p:nvSpPr>
          <p:cNvPr id="5" name="圓角矩形 4"/>
          <p:cNvSpPr/>
          <p:nvPr/>
        </p:nvSpPr>
        <p:spPr bwMode="auto">
          <a:xfrm>
            <a:off x="304800" y="4572000"/>
            <a:ext cx="2590800" cy="304800"/>
          </a:xfrm>
          <a:prstGeom prst="roundRect">
            <a:avLst/>
          </a:prstGeom>
          <a:noFill/>
          <a:ln w="28575" cap="flat" cmpd="sng" algn="ctr">
            <a:solidFill>
              <a:srgbClr val="FF003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600" b="0" i="0" u="none" strike="noStrike" cap="none" normalizeH="0" baseline="0" smtClean="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8"/>
          <p:cNvSpPr>
            <a:spLocks noGrp="1" noChangeArrowheads="1"/>
          </p:cNvSpPr>
          <p:nvPr>
            <p:ph type="title"/>
          </p:nvPr>
        </p:nvSpPr>
        <p:spPr/>
        <p:txBody>
          <a:bodyPr/>
          <a:lstStyle/>
          <a:p>
            <a:r>
              <a:rPr lang="en-US" altLang="zh-TW" smtClean="0">
                <a:ea typeface="新細明體" panose="02020500000000000000" pitchFamily="18" charset="-120"/>
              </a:rPr>
              <a:t>Overall Function</a:t>
            </a:r>
          </a:p>
        </p:txBody>
      </p:sp>
      <p:pic>
        <p:nvPicPr>
          <p:cNvPr id="9219" name="圖片 1" descr="overall fun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3058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文字方塊 1"/>
          <p:cNvSpPr txBox="1">
            <a:spLocks noChangeArrowheads="1"/>
          </p:cNvSpPr>
          <p:nvPr/>
        </p:nvSpPr>
        <p:spPr bwMode="auto">
          <a:xfrm>
            <a:off x="1506538" y="4178300"/>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r>
              <a:rPr lang="en-US" altLang="zh-TW" b="1">
                <a:latin typeface="Calibri" panose="020F0502020204030204" pitchFamily="34" charset="0"/>
                <a:ea typeface="Cambria Math" panose="02040503050406030204" pitchFamily="18" charset="0"/>
                <a:cs typeface="Times New Roman" panose="02020603050405020304" pitchFamily="18" charset="0"/>
              </a:rPr>
              <a:t>Speed</a:t>
            </a:r>
            <a:endParaRPr lang="zh-TW" altLang="en-US" b="1">
              <a:latin typeface="Calibri" panose="020F0502020204030204" pitchFamily="34" charset="0"/>
              <a:ea typeface="Cambria Math" panose="020405030504060302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TW" smtClean="0">
                <a:ea typeface="新細明體" panose="02020500000000000000" pitchFamily="18" charset="-120"/>
              </a:rPr>
              <a:t>Function Structure</a:t>
            </a:r>
          </a:p>
        </p:txBody>
      </p:sp>
      <p:pic>
        <p:nvPicPr>
          <p:cNvPr id="11267" name="圖片 43"/>
          <p:cNvPicPr>
            <a:picLocks noChangeAspect="1"/>
          </p:cNvPicPr>
          <p:nvPr/>
        </p:nvPicPr>
        <p:blipFill>
          <a:blip r:embed="rId3">
            <a:extLst>
              <a:ext uri="{28A0092B-C50C-407E-A947-70E740481C1C}">
                <a14:useLocalDpi xmlns:a14="http://schemas.microsoft.com/office/drawing/2010/main" val="0"/>
              </a:ext>
            </a:extLst>
          </a:blip>
          <a:srcRect l="18375" t="22826" r="22475" b="4347"/>
          <a:stretch>
            <a:fillRect/>
          </a:stretch>
        </p:blipFill>
        <p:spPr bwMode="auto">
          <a:xfrm>
            <a:off x="723900" y="1408113"/>
            <a:ext cx="7696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70"/>
          <p:cNvSpPr>
            <a:spLocks noGrp="1" noChangeArrowheads="1"/>
          </p:cNvSpPr>
          <p:nvPr>
            <p:ph type="title"/>
          </p:nvPr>
        </p:nvSpPr>
        <p:spPr/>
        <p:txBody>
          <a:bodyPr/>
          <a:lstStyle/>
          <a:p>
            <a:r>
              <a:rPr lang="en-US" altLang="zh-TW" smtClean="0">
                <a:ea typeface="新細明體" panose="02020500000000000000" pitchFamily="18" charset="-120"/>
              </a:rPr>
              <a:t>Morphology Chart &amp; Variants</a:t>
            </a:r>
          </a:p>
        </p:txBody>
      </p:sp>
      <p:pic>
        <p:nvPicPr>
          <p:cNvPr id="13315" name="Picture 84"/>
          <p:cNvPicPr>
            <a:picLocks noChangeAspect="1" noChangeArrowheads="1"/>
          </p:cNvPicPr>
          <p:nvPr/>
        </p:nvPicPr>
        <p:blipFill>
          <a:blip r:embed="rId2">
            <a:extLst>
              <a:ext uri="{28A0092B-C50C-407E-A947-70E740481C1C}">
                <a14:useLocalDpi xmlns:a14="http://schemas.microsoft.com/office/drawing/2010/main" val="0"/>
              </a:ext>
            </a:extLst>
          </a:blip>
          <a:srcRect l="19327" t="20833" r="20937" b="13541"/>
          <a:stretch>
            <a:fillRect/>
          </a:stretch>
        </p:blipFill>
        <p:spPr bwMode="auto">
          <a:xfrm>
            <a:off x="685800" y="14478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316" name="文字方塊 1"/>
          <p:cNvSpPr txBox="1">
            <a:spLocks noChangeArrowheads="1"/>
          </p:cNvSpPr>
          <p:nvPr/>
        </p:nvSpPr>
        <p:spPr bwMode="auto">
          <a:xfrm>
            <a:off x="1066800" y="2057400"/>
            <a:ext cx="103028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r>
              <a:rPr lang="en-US" altLang="zh-TW" sz="900" b="1">
                <a:solidFill>
                  <a:srgbClr val="595959"/>
                </a:solidFill>
                <a:latin typeface="Times New Roman" panose="02020603050405020304" pitchFamily="18" charset="0"/>
                <a:ea typeface="新細明體" panose="02020500000000000000" pitchFamily="18" charset="-120"/>
              </a:rPr>
              <a:t>Collect Vehicle’s Ek</a:t>
            </a:r>
            <a:endParaRPr lang="zh-TW" altLang="en-US" sz="900" b="1">
              <a:solidFill>
                <a:srgbClr val="595959"/>
              </a:solidFill>
              <a:latin typeface="Times New Roman" panose="02020603050405020304" pitchFamily="18" charset="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70"/>
          <p:cNvSpPr>
            <a:spLocks noGrp="1" noChangeArrowheads="1"/>
          </p:cNvSpPr>
          <p:nvPr>
            <p:ph type="title"/>
          </p:nvPr>
        </p:nvSpPr>
        <p:spPr/>
        <p:txBody>
          <a:bodyPr/>
          <a:lstStyle/>
          <a:p>
            <a:r>
              <a:rPr lang="en-US" altLang="zh-TW" smtClean="0">
                <a:ea typeface="新細明體" panose="02020500000000000000" pitchFamily="18" charset="-120"/>
              </a:rPr>
              <a:t>Evaluation of Variants</a:t>
            </a:r>
          </a:p>
        </p:txBody>
      </p:sp>
      <p:pic>
        <p:nvPicPr>
          <p:cNvPr id="14339" name="Picture 2" descr="Decision matrix"/>
          <p:cNvPicPr>
            <a:picLocks noChangeAspect="1" noChangeArrowheads="1"/>
          </p:cNvPicPr>
          <p:nvPr/>
        </p:nvPicPr>
        <p:blipFill>
          <a:blip r:embed="rId2">
            <a:extLst>
              <a:ext uri="{28A0092B-C50C-407E-A947-70E740481C1C}">
                <a14:useLocalDpi xmlns:a14="http://schemas.microsoft.com/office/drawing/2010/main" val="0"/>
              </a:ext>
            </a:extLst>
          </a:blip>
          <a:srcRect l="-2" r="-128"/>
          <a:stretch>
            <a:fillRect/>
          </a:stretch>
        </p:blipFill>
        <p:spPr bwMode="auto">
          <a:xfrm>
            <a:off x="152400" y="1935163"/>
            <a:ext cx="5410200"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p:cNvPicPr>
            <a:picLocks noChangeAspect="1" noChangeArrowheads="1"/>
          </p:cNvPicPr>
          <p:nvPr/>
        </p:nvPicPr>
        <p:blipFill>
          <a:blip r:embed="rId3">
            <a:extLst>
              <a:ext uri="{28A0092B-C50C-407E-A947-70E740481C1C}">
                <a14:useLocalDpi xmlns:a14="http://schemas.microsoft.com/office/drawing/2010/main" val="0"/>
              </a:ext>
            </a:extLst>
          </a:blip>
          <a:srcRect l="24014" t="31702" r="31795" b="22942"/>
          <a:stretch>
            <a:fillRect/>
          </a:stretch>
        </p:blipFill>
        <p:spPr bwMode="auto">
          <a:xfrm>
            <a:off x="5638800" y="4724400"/>
            <a:ext cx="3276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Oval 4"/>
          <p:cNvSpPr>
            <a:spLocks noChangeArrowheads="1"/>
          </p:cNvSpPr>
          <p:nvPr/>
        </p:nvSpPr>
        <p:spPr bwMode="auto">
          <a:xfrm>
            <a:off x="4953000" y="5821363"/>
            <a:ext cx="609600" cy="322262"/>
          </a:xfrm>
          <a:prstGeom prst="ellipse">
            <a:avLst/>
          </a:prstGeom>
          <a:noFill/>
          <a:ln w="127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nSpc>
                <a:spcPct val="100000"/>
              </a:lnSpc>
              <a:spcBef>
                <a:spcPct val="0"/>
              </a:spcBef>
              <a:buFontTx/>
              <a:buNone/>
            </a:pPr>
            <a:endParaRPr lang="zh-TW" altLang="zh-TW" sz="1600">
              <a:solidFill>
                <a:schemeClr val="tx1"/>
              </a:solidFill>
              <a:latin typeface="Times New Roman" panose="02020603050405020304" pitchFamily="18" charset="0"/>
              <a:ea typeface="新細明體" panose="02020500000000000000" pitchFamily="18" charset="-120"/>
            </a:endParaRPr>
          </a:p>
        </p:txBody>
      </p:sp>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l="13689" t="20833" r="64056" b="11458"/>
          <a:stretch>
            <a:fillRect/>
          </a:stretch>
        </p:blipFill>
        <p:spPr bwMode="auto">
          <a:xfrm>
            <a:off x="5638800" y="1447800"/>
            <a:ext cx="19939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TW" sz="3600" smtClean="0">
                <a:ea typeface="新細明體" panose="02020500000000000000" pitchFamily="18" charset="-120"/>
              </a:rPr>
              <a:t>Prepare for Product Design</a:t>
            </a:r>
          </a:p>
        </p:txBody>
      </p:sp>
      <p:sp>
        <p:nvSpPr>
          <p:cNvPr id="15363" name="Rectangle 3"/>
          <p:cNvSpPr>
            <a:spLocks noGrp="1" noChangeArrowheads="1"/>
          </p:cNvSpPr>
          <p:nvPr>
            <p:ph type="body" idx="1"/>
          </p:nvPr>
        </p:nvSpPr>
        <p:spPr>
          <a:xfrm>
            <a:off x="533400" y="1447800"/>
            <a:ext cx="8077200" cy="1158875"/>
          </a:xfrm>
        </p:spPr>
        <p:txBody>
          <a:bodyPr/>
          <a:lstStyle/>
          <a:p>
            <a:r>
              <a:rPr lang="en-US" altLang="zh-TW" smtClean="0">
                <a:ea typeface="新細明體" panose="02020500000000000000" pitchFamily="18" charset="-120"/>
              </a:rPr>
              <a:t>a scale drawings of spatial constraints</a:t>
            </a:r>
          </a:p>
        </p:txBody>
      </p:sp>
      <p:graphicFrame>
        <p:nvGraphicFramePr>
          <p:cNvPr id="15364" name="物件 4"/>
          <p:cNvGraphicFramePr>
            <a:graphicFrameLocks noChangeAspect="1"/>
          </p:cNvGraphicFramePr>
          <p:nvPr/>
        </p:nvGraphicFramePr>
        <p:xfrm>
          <a:off x="533400" y="1905000"/>
          <a:ext cx="5819775" cy="4360863"/>
        </p:xfrm>
        <a:graphic>
          <a:graphicData uri="http://schemas.openxmlformats.org/presentationml/2006/ole">
            <mc:AlternateContent xmlns:mc="http://schemas.openxmlformats.org/markup-compatibility/2006">
              <mc:Choice xmlns:v="urn:schemas-microsoft-com:vml" Requires="v">
                <p:oleObj spid="_x0000_s15387" name="PhotoImpact" r:id="rId3" imgW="614400" imgH="460800" progId="">
                  <p:embed/>
                </p:oleObj>
              </mc:Choice>
              <mc:Fallback>
                <p:oleObj name="PhotoImpact" r:id="rId3" imgW="614400" imgH="46080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05000"/>
                        <a:ext cx="5819775" cy="4360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365" name="直線單箭頭接點 4"/>
          <p:cNvCxnSpPr>
            <a:cxnSpLocks noChangeShapeType="1"/>
          </p:cNvCxnSpPr>
          <p:nvPr/>
        </p:nvCxnSpPr>
        <p:spPr bwMode="auto">
          <a:xfrm>
            <a:off x="1138238" y="3783013"/>
            <a:ext cx="1219200" cy="1295400"/>
          </a:xfrm>
          <a:prstGeom prst="straightConnector1">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5366" name="文字方塊 8"/>
          <p:cNvSpPr txBox="1">
            <a:spLocks noChangeArrowheads="1"/>
          </p:cNvSpPr>
          <p:nvPr/>
        </p:nvSpPr>
        <p:spPr bwMode="auto">
          <a:xfrm rot="2977144">
            <a:off x="775494" y="4480719"/>
            <a:ext cx="1495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3.5 m</a:t>
            </a:r>
            <a:endParaRPr lang="zh-TW" altLang="en-US" sz="1600">
              <a:solidFill>
                <a:schemeClr val="tx1"/>
              </a:solidFill>
              <a:latin typeface="Times New Roman" panose="02020603050405020304" pitchFamily="18" charset="0"/>
              <a:ea typeface="新細明體" panose="02020500000000000000" pitchFamily="18" charset="-120"/>
            </a:endParaRPr>
          </a:p>
        </p:txBody>
      </p:sp>
      <p:cxnSp>
        <p:nvCxnSpPr>
          <p:cNvPr id="15367" name="直線單箭頭接點 6"/>
          <p:cNvCxnSpPr>
            <a:cxnSpLocks noChangeShapeType="1"/>
          </p:cNvCxnSpPr>
          <p:nvPr/>
        </p:nvCxnSpPr>
        <p:spPr bwMode="auto">
          <a:xfrm>
            <a:off x="2551113" y="3297238"/>
            <a:ext cx="525462" cy="609600"/>
          </a:xfrm>
          <a:prstGeom prst="straightConnector1">
            <a:avLst/>
          </a:prstGeom>
          <a:noFill/>
          <a:ln w="2857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5368" name="文字方塊 11"/>
          <p:cNvSpPr txBox="1">
            <a:spLocks noChangeArrowheads="1"/>
          </p:cNvSpPr>
          <p:nvPr/>
        </p:nvSpPr>
        <p:spPr bwMode="auto">
          <a:xfrm rot="2977144">
            <a:off x="1913731" y="3580607"/>
            <a:ext cx="1495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~1.5 m</a:t>
            </a:r>
            <a:endParaRPr lang="zh-TW" altLang="en-US" sz="1600">
              <a:solidFill>
                <a:schemeClr val="tx1"/>
              </a:solidFill>
              <a:latin typeface="Times New Roman" panose="02020603050405020304" pitchFamily="18" charset="0"/>
              <a:ea typeface="新細明體" panose="02020500000000000000" pitchFamily="18" charset="-120"/>
            </a:endParaRPr>
          </a:p>
        </p:txBody>
      </p:sp>
      <p:cxnSp>
        <p:nvCxnSpPr>
          <p:cNvPr id="15369" name="直線單箭頭接點 6"/>
          <p:cNvCxnSpPr>
            <a:cxnSpLocks noChangeShapeType="1"/>
          </p:cNvCxnSpPr>
          <p:nvPr/>
        </p:nvCxnSpPr>
        <p:spPr bwMode="auto">
          <a:xfrm>
            <a:off x="1795463" y="3452813"/>
            <a:ext cx="946150" cy="1096962"/>
          </a:xfrm>
          <a:prstGeom prst="straightConnector1">
            <a:avLst/>
          </a:prstGeom>
          <a:noFill/>
          <a:ln w="2857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5370" name="文字方塊 11"/>
          <p:cNvSpPr txBox="1">
            <a:spLocks noChangeArrowheads="1"/>
          </p:cNvSpPr>
          <p:nvPr/>
        </p:nvSpPr>
        <p:spPr bwMode="auto">
          <a:xfrm rot="2977144">
            <a:off x="1346994" y="3964782"/>
            <a:ext cx="1495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a:solidFill>
                  <a:schemeClr val="tx1"/>
                </a:solidFill>
                <a:latin typeface="Times New Roman" panose="02020603050405020304" pitchFamily="18" charset="0"/>
                <a:ea typeface="新細明體" panose="02020500000000000000" pitchFamily="18" charset="-120"/>
              </a:rPr>
              <a:t>~2.5 m</a:t>
            </a:r>
            <a:endParaRPr lang="zh-TW" altLang="en-US" sz="1600">
              <a:solidFill>
                <a:schemeClr val="tx1"/>
              </a:solidFill>
              <a:latin typeface="Times New Roman" panose="02020603050405020304" pitchFamily="18" charset="0"/>
              <a:ea typeface="新細明體" panose="02020500000000000000" pitchFamily="18" charset="-120"/>
            </a:endParaRPr>
          </a:p>
        </p:txBody>
      </p:sp>
      <p:cxnSp>
        <p:nvCxnSpPr>
          <p:cNvPr id="15371" name="直線單箭頭接點 6"/>
          <p:cNvCxnSpPr>
            <a:cxnSpLocks noChangeShapeType="1"/>
          </p:cNvCxnSpPr>
          <p:nvPr/>
        </p:nvCxnSpPr>
        <p:spPr bwMode="auto">
          <a:xfrm>
            <a:off x="4525963" y="3756025"/>
            <a:ext cx="839787" cy="974725"/>
          </a:xfrm>
          <a:prstGeom prst="straightConnector1">
            <a:avLst/>
          </a:prstGeom>
          <a:noFill/>
          <a:ln w="28575" algn="ctr">
            <a:solidFill>
              <a:srgbClr val="FF0033"/>
            </a:solidFill>
            <a:round/>
            <a:headEnd type="triangle" w="med" len="med"/>
            <a:tailEnd type="triangle" w="med" len="med"/>
          </a:ln>
          <a:extLst>
            <a:ext uri="{909E8E84-426E-40DD-AFC4-6F175D3DCCD1}">
              <a14:hiddenFill xmlns:a14="http://schemas.microsoft.com/office/drawing/2010/main">
                <a:noFill/>
              </a14:hiddenFill>
            </a:ext>
          </a:extLst>
        </p:spPr>
      </p:cxnSp>
      <p:sp>
        <p:nvSpPr>
          <p:cNvPr id="15372" name="文字方塊 11"/>
          <p:cNvSpPr txBox="1">
            <a:spLocks noChangeArrowheads="1"/>
          </p:cNvSpPr>
          <p:nvPr/>
        </p:nvSpPr>
        <p:spPr bwMode="auto">
          <a:xfrm rot="2977144">
            <a:off x="4277519" y="3928269"/>
            <a:ext cx="1495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lgn="ctr">
              <a:lnSpc>
                <a:spcPct val="100000"/>
              </a:lnSpc>
              <a:spcBef>
                <a:spcPct val="0"/>
              </a:spcBef>
              <a:buFontTx/>
              <a:buNone/>
            </a:pPr>
            <a:r>
              <a:rPr lang="en-US" altLang="zh-TW" sz="1600" dirty="0">
                <a:solidFill>
                  <a:srgbClr val="FF0000"/>
                </a:solidFill>
                <a:latin typeface="Times New Roman" panose="02020603050405020304" pitchFamily="18" charset="0"/>
                <a:ea typeface="新細明體" panose="02020500000000000000" pitchFamily="18" charset="-120"/>
              </a:rPr>
              <a:t>1.5 ~</a:t>
            </a:r>
            <a:r>
              <a:rPr lang="en-US" altLang="zh-TW" sz="1600" dirty="0" smtClean="0">
                <a:solidFill>
                  <a:srgbClr val="FF0000"/>
                </a:solidFill>
                <a:latin typeface="Times New Roman" panose="02020603050405020304" pitchFamily="18" charset="0"/>
                <a:ea typeface="新細明體" panose="02020500000000000000" pitchFamily="18" charset="-120"/>
              </a:rPr>
              <a:t>2 </a:t>
            </a:r>
            <a:r>
              <a:rPr lang="en-US" altLang="zh-TW" sz="1600" dirty="0">
                <a:solidFill>
                  <a:srgbClr val="FF0000"/>
                </a:solidFill>
                <a:latin typeface="Times New Roman" panose="02020603050405020304" pitchFamily="18" charset="0"/>
                <a:ea typeface="新細明體" panose="02020500000000000000" pitchFamily="18" charset="-120"/>
              </a:rPr>
              <a:t>m</a:t>
            </a:r>
            <a:endParaRPr lang="zh-TW" altLang="en-US" sz="1600" dirty="0">
              <a:solidFill>
                <a:srgbClr val="FF0000"/>
              </a:solidFill>
              <a:latin typeface="Times New Roman" panose="02020603050405020304" pitchFamily="18" charset="0"/>
              <a:ea typeface="新細明體" panose="02020500000000000000" pitchFamily="18" charset="-120"/>
            </a:endParaRPr>
          </a:p>
        </p:txBody>
      </p:sp>
      <p:sp>
        <p:nvSpPr>
          <p:cNvPr id="15373" name="Rectangle 3"/>
          <p:cNvSpPr txBox="1">
            <a:spLocks noChangeArrowheads="1"/>
          </p:cNvSpPr>
          <p:nvPr/>
        </p:nvSpPr>
        <p:spPr bwMode="auto">
          <a:xfrm>
            <a:off x="6411913" y="2019300"/>
            <a:ext cx="24511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nSpc>
                <a:spcPct val="90000"/>
              </a:lnSpc>
              <a:spcBef>
                <a:spcPct val="20000"/>
              </a:spcBef>
              <a:buChar char="•"/>
              <a:defRPr sz="2800">
                <a:solidFill>
                  <a:srgbClr val="0000FF"/>
                </a:solidFill>
                <a:latin typeface="Arial" panose="020B0604020202020204" pitchFamily="34" charset="0"/>
              </a:defRPr>
            </a:lvl1pPr>
            <a:lvl2pPr marL="742950" indent="-285750">
              <a:lnSpc>
                <a:spcPct val="90000"/>
              </a:lnSpc>
              <a:spcBef>
                <a:spcPct val="20000"/>
              </a:spcBef>
              <a:buChar char="–"/>
              <a:defRPr sz="2400">
                <a:solidFill>
                  <a:srgbClr val="FF0033"/>
                </a:solidFill>
                <a:latin typeface="Arial" panose="020B0604020202020204" pitchFamily="34" charset="0"/>
              </a:defRPr>
            </a:lvl2pPr>
            <a:lvl3pPr marL="1143000" indent="-228600">
              <a:lnSpc>
                <a:spcPct val="90000"/>
              </a:lnSpc>
              <a:spcBef>
                <a:spcPct val="20000"/>
              </a:spcBef>
              <a:buChar char="•"/>
              <a:defRPr sz="2000">
                <a:solidFill>
                  <a:srgbClr val="0000FF"/>
                </a:solidFill>
                <a:latin typeface="Arial" panose="020B0604020202020204" pitchFamily="34" charset="0"/>
              </a:defRPr>
            </a:lvl3pPr>
            <a:lvl4pPr marL="1600200" indent="-228600">
              <a:lnSpc>
                <a:spcPct val="90000"/>
              </a:lnSpc>
              <a:spcBef>
                <a:spcPct val="20000"/>
              </a:spcBef>
              <a:buChar char="–"/>
              <a:defRPr sz="2000">
                <a:solidFill>
                  <a:srgbClr val="FF0033"/>
                </a:solidFill>
                <a:latin typeface="Arial" panose="020B0604020202020204" pitchFamily="34" charset="0"/>
              </a:defRPr>
            </a:lvl4pPr>
            <a:lvl5pPr marL="2057400" indent="-228600">
              <a:lnSpc>
                <a:spcPct val="90000"/>
              </a:lnSpc>
              <a:spcBef>
                <a:spcPct val="20000"/>
              </a:spcBef>
              <a:buChar char="•"/>
              <a:defRPr sz="2000">
                <a:solidFill>
                  <a:srgbClr val="0000FF"/>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sz="2000">
                <a:solidFill>
                  <a:srgbClr val="0000FF"/>
                </a:solidFill>
                <a:latin typeface="Arial" panose="020B0604020202020204" pitchFamily="34" charset="0"/>
              </a:defRPr>
            </a:lvl9pPr>
          </a:lstStyle>
          <a:p>
            <a:pPr>
              <a:buFontTx/>
              <a:buNone/>
            </a:pPr>
            <a:r>
              <a:rPr lang="en-US" altLang="zh-TW" sz="2000">
                <a:ea typeface="新細明體" panose="02020500000000000000" pitchFamily="18" charset="-120"/>
              </a:rPr>
              <a:t>Width</a:t>
            </a:r>
          </a:p>
          <a:p>
            <a:r>
              <a:rPr lang="en-US" altLang="zh-TW" sz="2000">
                <a:ea typeface="新細明體" panose="02020500000000000000" pitchFamily="18" charset="-120"/>
              </a:rPr>
              <a:t>Ordinary car:</a:t>
            </a:r>
            <a:br>
              <a:rPr lang="en-US" altLang="zh-TW" sz="2000">
                <a:ea typeface="新細明體" panose="02020500000000000000" pitchFamily="18" charset="-120"/>
              </a:rPr>
            </a:br>
            <a:r>
              <a:rPr lang="en-US" altLang="zh-TW" sz="2000">
                <a:ea typeface="新細明體" panose="02020500000000000000" pitchFamily="18" charset="-120"/>
              </a:rPr>
              <a:t>~1.5 m</a:t>
            </a:r>
          </a:p>
          <a:p>
            <a:r>
              <a:rPr lang="en-US" altLang="zh-TW" sz="2000">
                <a:ea typeface="新細明體" panose="02020500000000000000" pitchFamily="18" charset="-120"/>
              </a:rPr>
              <a:t>Ambulance:</a:t>
            </a:r>
            <a:br>
              <a:rPr lang="en-US" altLang="zh-TW" sz="2000">
                <a:ea typeface="新細明體" panose="02020500000000000000" pitchFamily="18" charset="-120"/>
              </a:rPr>
            </a:br>
            <a:r>
              <a:rPr lang="en-US" altLang="zh-TW" sz="2000">
                <a:ea typeface="新細明體" panose="02020500000000000000" pitchFamily="18" charset="-120"/>
              </a:rPr>
              <a:t>~2.0 m </a:t>
            </a:r>
          </a:p>
          <a:p>
            <a:r>
              <a:rPr lang="en-US" altLang="zh-TW" sz="2000">
                <a:ea typeface="新細明體" panose="02020500000000000000" pitchFamily="18" charset="-120"/>
              </a:rPr>
              <a:t>Fire engine: </a:t>
            </a:r>
            <a:br>
              <a:rPr lang="en-US" altLang="zh-TW" sz="2000">
                <a:ea typeface="新細明體" panose="02020500000000000000" pitchFamily="18" charset="-120"/>
              </a:rPr>
            </a:br>
            <a:r>
              <a:rPr lang="en-US" altLang="zh-TW" sz="2000">
                <a:ea typeface="新細明體" panose="02020500000000000000" pitchFamily="18" charset="-120"/>
              </a:rPr>
              <a:t>~2.5 m</a:t>
            </a:r>
          </a:p>
          <a:p>
            <a:r>
              <a:rPr lang="en-US" altLang="zh-TW" sz="2000">
                <a:ea typeface="新細明體" panose="02020500000000000000" pitchFamily="18" charset="-120"/>
              </a:rPr>
              <a:t>Lane: ~3.5m</a:t>
            </a:r>
          </a:p>
          <a:p>
            <a:endParaRPr lang="en-US" altLang="zh-TW" sz="2000">
              <a:ea typeface="新細明體" panose="02020500000000000000" pitchFamily="18" charset="-120"/>
            </a:endParaRPr>
          </a:p>
          <a:p>
            <a:pPr>
              <a:buFont typeface="Wingdings" panose="05000000000000000000" pitchFamily="2" charset="2"/>
              <a:buChar char="Ø"/>
            </a:pPr>
            <a:r>
              <a:rPr lang="en-US" altLang="zh-TW" sz="2000">
                <a:ea typeface="新細明體" panose="02020500000000000000" pitchFamily="18" charset="-120"/>
              </a:rPr>
              <a:t> RSR total width:</a:t>
            </a:r>
            <a:br>
              <a:rPr lang="en-US" altLang="zh-TW" sz="2000">
                <a:ea typeface="新細明體" panose="02020500000000000000" pitchFamily="18" charset="-120"/>
              </a:rPr>
            </a:br>
            <a:r>
              <a:rPr lang="en-US" altLang="zh-TW" sz="2000">
                <a:ea typeface="新細明體" panose="02020500000000000000" pitchFamily="18" charset="-120"/>
              </a:rPr>
              <a:t>1.5~2.0 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C:\MSOffice\Templates\Blank Presentation.pot</Template>
  <TotalTime>2475</TotalTime>
  <Words>737</Words>
  <Application>Microsoft Office PowerPoint</Application>
  <PresentationFormat>如螢幕大小 (4:3)</PresentationFormat>
  <Paragraphs>281</Paragraphs>
  <Slides>25</Slides>
  <Notes>4</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2</vt:i4>
      </vt:variant>
      <vt:variant>
        <vt:lpstr>投影片標題</vt:lpstr>
      </vt:variant>
      <vt:variant>
        <vt:i4>25</vt:i4>
      </vt:variant>
    </vt:vector>
  </HeadingPairs>
  <TitlesOfParts>
    <vt:vector size="35" baseType="lpstr">
      <vt:lpstr>宋体</vt:lpstr>
      <vt:lpstr>新細明體</vt:lpstr>
      <vt:lpstr>Arial</vt:lpstr>
      <vt:lpstr>Calibri</vt:lpstr>
      <vt:lpstr>Cambria Math</vt:lpstr>
      <vt:lpstr>Times New Roman</vt:lpstr>
      <vt:lpstr>Wingdings</vt:lpstr>
      <vt:lpstr>Blank Presentation</vt:lpstr>
      <vt:lpstr>PhotoImpact</vt:lpstr>
      <vt:lpstr>文件</vt:lpstr>
      <vt:lpstr> Final Project Briefing  Regenerative Speed Reducer (RSR) -- JASMA (G9)--</vt:lpstr>
      <vt:lpstr>Problem &amp; Goals</vt:lpstr>
      <vt:lpstr>Market and Customer</vt:lpstr>
      <vt:lpstr>Customer Requirements</vt:lpstr>
      <vt:lpstr>Overall Function</vt:lpstr>
      <vt:lpstr>Function Structure</vt:lpstr>
      <vt:lpstr>Morphology Chart &amp; Variants</vt:lpstr>
      <vt:lpstr>Evaluation of Variants</vt:lpstr>
      <vt:lpstr>Prepare for Product Design</vt:lpstr>
      <vt:lpstr>Prepare for Product Design</vt:lpstr>
      <vt:lpstr>Main Function Carriers </vt:lpstr>
      <vt:lpstr>Prototypes</vt:lpstr>
      <vt:lpstr>Final Design &amp; Size</vt:lpstr>
      <vt:lpstr>Final Design &amp; Size</vt:lpstr>
      <vt:lpstr>Material Selection</vt:lpstr>
      <vt:lpstr>Use of components principles</vt:lpstr>
      <vt:lpstr>Use of components principles</vt:lpstr>
      <vt:lpstr>Performance Evaluation</vt:lpstr>
      <vt:lpstr>Performance Evaluation</vt:lpstr>
      <vt:lpstr>Cost Evaluation</vt:lpstr>
      <vt:lpstr>Cost Evaluation</vt:lpstr>
      <vt:lpstr>Cost Evaluation</vt:lpstr>
      <vt:lpstr>Pros and Cons</vt:lpstr>
      <vt:lpstr>Lessons learned &amp; Summary</vt:lpstr>
      <vt:lpstr>Thank 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ME599:  Engineering Information Modeling (EIM) Course Introduction</dc:title>
  <dc:creator>Yan Jin</dc:creator>
  <cp:lastModifiedBy>CY</cp:lastModifiedBy>
  <cp:revision>234</cp:revision>
  <cp:lastPrinted>1999-08-31T18:54:01Z</cp:lastPrinted>
  <dcterms:created xsi:type="dcterms:W3CDTF">1995-06-17T23:31:02Z</dcterms:created>
  <dcterms:modified xsi:type="dcterms:W3CDTF">2013-12-05T00:54:39Z</dcterms:modified>
</cp:coreProperties>
</file>